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2" r:id="rId3"/>
    <p:sldId id="271" r:id="rId4"/>
    <p:sldId id="289" r:id="rId5"/>
    <p:sldId id="258" r:id="rId6"/>
    <p:sldId id="304" r:id="rId7"/>
    <p:sldId id="300" r:id="rId8"/>
    <p:sldId id="294" r:id="rId9"/>
    <p:sldId id="275" r:id="rId10"/>
    <p:sldId id="303" r:id="rId11"/>
    <p:sldId id="287" r:id="rId12"/>
    <p:sldId id="301" r:id="rId13"/>
    <p:sldId id="299" r:id="rId14"/>
    <p:sldId id="288" r:id="rId15"/>
    <p:sldId id="274" r:id="rId16"/>
    <p:sldId id="276" r:id="rId17"/>
    <p:sldId id="277" r:id="rId18"/>
    <p:sldId id="267" r:id="rId19"/>
    <p:sldId id="268" r:id="rId20"/>
    <p:sldId id="296" r:id="rId21"/>
    <p:sldId id="295" r:id="rId22"/>
    <p:sldId id="281" r:id="rId23"/>
    <p:sldId id="298" r:id="rId24"/>
    <p:sldId id="269" r:id="rId25"/>
    <p:sldId id="293" r:id="rId26"/>
    <p:sldId id="266" r:id="rId27"/>
    <p:sldId id="292" r:id="rId28"/>
    <p:sldId id="297" r:id="rId29"/>
    <p:sldId id="302" r:id="rId30"/>
    <p:sldId id="285" r:id="rId31"/>
    <p:sldId id="286" r:id="rId32"/>
    <p:sldId id="291" r:id="rId33"/>
    <p:sldId id="283" r:id="rId34"/>
    <p:sldId id="282" r:id="rId35"/>
    <p:sldId id="273"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82"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725B46-5ADA-475B-919B-59AE09355E5B}" type="datetimeFigureOut">
              <a:rPr lang="fr-FR" smtClean="0"/>
              <a:t>22/03/2025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7A6A5-D037-42A3-AF96-1DD263DDD959}" type="slidenum">
              <a:rPr lang="fr-FR" smtClean="0"/>
              <a:t>‹N°›</a:t>
            </a:fld>
            <a:endParaRPr lang="fr-FR"/>
          </a:p>
        </p:txBody>
      </p:sp>
    </p:spTree>
    <p:extLst>
      <p:ext uri="{BB962C8B-B14F-4D97-AF65-F5344CB8AC3E}">
        <p14:creationId xmlns:p14="http://schemas.microsoft.com/office/powerpoint/2010/main" val="368268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a:t>
            </a:fld>
            <a:endParaRPr lang="fr-FR"/>
          </a:p>
        </p:txBody>
      </p:sp>
    </p:spTree>
    <p:extLst>
      <p:ext uri="{BB962C8B-B14F-4D97-AF65-F5344CB8AC3E}">
        <p14:creationId xmlns:p14="http://schemas.microsoft.com/office/powerpoint/2010/main" val="1799013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11</a:t>
            </a:fld>
            <a:endParaRPr lang="fr-FR"/>
          </a:p>
        </p:txBody>
      </p:sp>
    </p:spTree>
    <p:extLst>
      <p:ext uri="{BB962C8B-B14F-4D97-AF65-F5344CB8AC3E}">
        <p14:creationId xmlns:p14="http://schemas.microsoft.com/office/powerpoint/2010/main" val="210724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12</a:t>
            </a:fld>
            <a:endParaRPr lang="fr-FR"/>
          </a:p>
        </p:txBody>
      </p:sp>
    </p:spTree>
    <p:extLst>
      <p:ext uri="{BB962C8B-B14F-4D97-AF65-F5344CB8AC3E}">
        <p14:creationId xmlns:p14="http://schemas.microsoft.com/office/powerpoint/2010/main" val="153433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13</a:t>
            </a:fld>
            <a:endParaRPr lang="fr-FR"/>
          </a:p>
        </p:txBody>
      </p:sp>
    </p:spTree>
    <p:extLst>
      <p:ext uri="{BB962C8B-B14F-4D97-AF65-F5344CB8AC3E}">
        <p14:creationId xmlns:p14="http://schemas.microsoft.com/office/powerpoint/2010/main" val="532120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14</a:t>
            </a:fld>
            <a:endParaRPr lang="fr-FR"/>
          </a:p>
        </p:txBody>
      </p:sp>
    </p:spTree>
    <p:extLst>
      <p:ext uri="{BB962C8B-B14F-4D97-AF65-F5344CB8AC3E}">
        <p14:creationId xmlns:p14="http://schemas.microsoft.com/office/powerpoint/2010/main" val="154865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16</a:t>
            </a:fld>
            <a:endParaRPr lang="fr-FR"/>
          </a:p>
        </p:txBody>
      </p:sp>
    </p:spTree>
    <p:extLst>
      <p:ext uri="{BB962C8B-B14F-4D97-AF65-F5344CB8AC3E}">
        <p14:creationId xmlns:p14="http://schemas.microsoft.com/office/powerpoint/2010/main" val="3330287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17</a:t>
            </a:fld>
            <a:endParaRPr lang="fr-FR"/>
          </a:p>
        </p:txBody>
      </p:sp>
    </p:spTree>
    <p:extLst>
      <p:ext uri="{BB962C8B-B14F-4D97-AF65-F5344CB8AC3E}">
        <p14:creationId xmlns:p14="http://schemas.microsoft.com/office/powerpoint/2010/main" val="1156491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18</a:t>
            </a:fld>
            <a:endParaRPr lang="fr-FR"/>
          </a:p>
        </p:txBody>
      </p:sp>
    </p:spTree>
    <p:extLst>
      <p:ext uri="{BB962C8B-B14F-4D97-AF65-F5344CB8AC3E}">
        <p14:creationId xmlns:p14="http://schemas.microsoft.com/office/powerpoint/2010/main" val="2559104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19</a:t>
            </a:fld>
            <a:endParaRPr lang="fr-FR"/>
          </a:p>
        </p:txBody>
      </p:sp>
    </p:spTree>
    <p:extLst>
      <p:ext uri="{BB962C8B-B14F-4D97-AF65-F5344CB8AC3E}">
        <p14:creationId xmlns:p14="http://schemas.microsoft.com/office/powerpoint/2010/main" val="3930526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20</a:t>
            </a:fld>
            <a:endParaRPr lang="fr-FR"/>
          </a:p>
        </p:txBody>
      </p:sp>
    </p:spTree>
    <p:extLst>
      <p:ext uri="{BB962C8B-B14F-4D97-AF65-F5344CB8AC3E}">
        <p14:creationId xmlns:p14="http://schemas.microsoft.com/office/powerpoint/2010/main" val="2873436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21</a:t>
            </a:fld>
            <a:endParaRPr lang="fr-FR"/>
          </a:p>
        </p:txBody>
      </p:sp>
    </p:spTree>
    <p:extLst>
      <p:ext uri="{BB962C8B-B14F-4D97-AF65-F5344CB8AC3E}">
        <p14:creationId xmlns:p14="http://schemas.microsoft.com/office/powerpoint/2010/main" val="336002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dirty="0">
              <a:solidFill>
                <a:srgbClr val="000000"/>
              </a:solidFill>
              <a:effectLst/>
              <a:latin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a:t>
            </a:fld>
            <a:endParaRPr lang="fr-FR"/>
          </a:p>
        </p:txBody>
      </p:sp>
    </p:spTree>
    <p:extLst>
      <p:ext uri="{BB962C8B-B14F-4D97-AF65-F5344CB8AC3E}">
        <p14:creationId xmlns:p14="http://schemas.microsoft.com/office/powerpoint/2010/main" val="62972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22</a:t>
            </a:fld>
            <a:endParaRPr lang="fr-FR"/>
          </a:p>
        </p:txBody>
      </p:sp>
    </p:spTree>
    <p:extLst>
      <p:ext uri="{BB962C8B-B14F-4D97-AF65-F5344CB8AC3E}">
        <p14:creationId xmlns:p14="http://schemas.microsoft.com/office/powerpoint/2010/main" val="104274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23</a:t>
            </a:fld>
            <a:endParaRPr lang="fr-FR"/>
          </a:p>
        </p:txBody>
      </p:sp>
    </p:spTree>
    <p:extLst>
      <p:ext uri="{BB962C8B-B14F-4D97-AF65-F5344CB8AC3E}">
        <p14:creationId xmlns:p14="http://schemas.microsoft.com/office/powerpoint/2010/main" val="170999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24</a:t>
            </a:fld>
            <a:endParaRPr lang="fr-FR"/>
          </a:p>
        </p:txBody>
      </p:sp>
    </p:spTree>
    <p:extLst>
      <p:ext uri="{BB962C8B-B14F-4D97-AF65-F5344CB8AC3E}">
        <p14:creationId xmlns:p14="http://schemas.microsoft.com/office/powerpoint/2010/main" val="1333241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25</a:t>
            </a:fld>
            <a:endParaRPr lang="fr-FR"/>
          </a:p>
        </p:txBody>
      </p:sp>
    </p:spTree>
    <p:extLst>
      <p:ext uri="{BB962C8B-B14F-4D97-AF65-F5344CB8AC3E}">
        <p14:creationId xmlns:p14="http://schemas.microsoft.com/office/powerpoint/2010/main" val="152549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28</a:t>
            </a:fld>
            <a:endParaRPr lang="fr-FR"/>
          </a:p>
        </p:txBody>
      </p:sp>
    </p:spTree>
    <p:extLst>
      <p:ext uri="{BB962C8B-B14F-4D97-AF65-F5344CB8AC3E}">
        <p14:creationId xmlns:p14="http://schemas.microsoft.com/office/powerpoint/2010/main" val="1583666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32</a:t>
            </a:fld>
            <a:endParaRPr lang="fr-FR"/>
          </a:p>
        </p:txBody>
      </p:sp>
    </p:spTree>
    <p:extLst>
      <p:ext uri="{BB962C8B-B14F-4D97-AF65-F5344CB8AC3E}">
        <p14:creationId xmlns:p14="http://schemas.microsoft.com/office/powerpoint/2010/main" val="3078164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33</a:t>
            </a:fld>
            <a:endParaRPr lang="fr-FR"/>
          </a:p>
        </p:txBody>
      </p:sp>
    </p:spTree>
    <p:extLst>
      <p:ext uri="{BB962C8B-B14F-4D97-AF65-F5344CB8AC3E}">
        <p14:creationId xmlns:p14="http://schemas.microsoft.com/office/powerpoint/2010/main" val="77790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34</a:t>
            </a:fld>
            <a:endParaRPr lang="fr-FR"/>
          </a:p>
        </p:txBody>
      </p:sp>
    </p:spTree>
    <p:extLst>
      <p:ext uri="{BB962C8B-B14F-4D97-AF65-F5344CB8AC3E}">
        <p14:creationId xmlns:p14="http://schemas.microsoft.com/office/powerpoint/2010/main" val="332305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3</a:t>
            </a:fld>
            <a:endParaRPr lang="fr-FR"/>
          </a:p>
        </p:txBody>
      </p:sp>
    </p:spTree>
    <p:extLst>
      <p:ext uri="{BB962C8B-B14F-4D97-AF65-F5344CB8AC3E}">
        <p14:creationId xmlns:p14="http://schemas.microsoft.com/office/powerpoint/2010/main" val="81950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37700-1625-E1DB-39C9-5B565095938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355CD6-412B-1775-F1FA-B75CDC7F46C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486BCF-BDE7-5D7F-5BC0-DF8EF1D2498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a:extLst>
              <a:ext uri="{FF2B5EF4-FFF2-40B4-BE49-F238E27FC236}">
                <a16:creationId xmlns:a16="http://schemas.microsoft.com/office/drawing/2014/main" id="{DCF4305A-8638-20DE-686E-24E0F6B38B6F}"/>
              </a:ext>
            </a:extLst>
          </p:cNvPr>
          <p:cNvSpPr>
            <a:spLocks noGrp="1"/>
          </p:cNvSpPr>
          <p:nvPr>
            <p:ph type="sldNum" sz="quarter" idx="5"/>
          </p:nvPr>
        </p:nvSpPr>
        <p:spPr/>
        <p:txBody>
          <a:bodyPr/>
          <a:lstStyle/>
          <a:p>
            <a:fld id="{7297A6A5-D037-42A3-AF96-1DD263DDD959}" type="slidenum">
              <a:rPr lang="fr-FR" smtClean="0"/>
              <a:t>4</a:t>
            </a:fld>
            <a:endParaRPr lang="fr-FR"/>
          </a:p>
        </p:txBody>
      </p:sp>
    </p:spTree>
    <p:extLst>
      <p:ext uri="{BB962C8B-B14F-4D97-AF65-F5344CB8AC3E}">
        <p14:creationId xmlns:p14="http://schemas.microsoft.com/office/powerpoint/2010/main" val="135084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5</a:t>
            </a:fld>
            <a:endParaRPr lang="fr-FR"/>
          </a:p>
        </p:txBody>
      </p:sp>
    </p:spTree>
    <p:extLst>
      <p:ext uri="{BB962C8B-B14F-4D97-AF65-F5344CB8AC3E}">
        <p14:creationId xmlns:p14="http://schemas.microsoft.com/office/powerpoint/2010/main" val="4265792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6</a:t>
            </a:fld>
            <a:endParaRPr lang="fr-FR"/>
          </a:p>
        </p:txBody>
      </p:sp>
    </p:spTree>
    <p:extLst>
      <p:ext uri="{BB962C8B-B14F-4D97-AF65-F5344CB8AC3E}">
        <p14:creationId xmlns:p14="http://schemas.microsoft.com/office/powerpoint/2010/main" val="200652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7</a:t>
            </a:fld>
            <a:endParaRPr lang="fr-FR"/>
          </a:p>
        </p:txBody>
      </p:sp>
    </p:spTree>
    <p:extLst>
      <p:ext uri="{BB962C8B-B14F-4D97-AF65-F5344CB8AC3E}">
        <p14:creationId xmlns:p14="http://schemas.microsoft.com/office/powerpoint/2010/main" val="379412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9</a:t>
            </a:fld>
            <a:endParaRPr lang="fr-FR"/>
          </a:p>
        </p:txBody>
      </p:sp>
    </p:spTree>
    <p:extLst>
      <p:ext uri="{BB962C8B-B14F-4D97-AF65-F5344CB8AC3E}">
        <p14:creationId xmlns:p14="http://schemas.microsoft.com/office/powerpoint/2010/main" val="318918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297A6A5-D037-42A3-AF96-1DD263DDD959}" type="slidenum">
              <a:rPr lang="fr-FR" smtClean="0"/>
              <a:t>10</a:t>
            </a:fld>
            <a:endParaRPr lang="fr-FR"/>
          </a:p>
        </p:txBody>
      </p:sp>
    </p:spTree>
    <p:extLst>
      <p:ext uri="{BB962C8B-B14F-4D97-AF65-F5344CB8AC3E}">
        <p14:creationId xmlns:p14="http://schemas.microsoft.com/office/powerpoint/2010/main" val="418843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1C06FE-DFE0-B8F9-E904-3CB3B37667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70242B8-488D-18E2-E41E-94820DE833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480075A-FBD1-68EF-FB75-B20311D4D3AD}"/>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3C74C337-D713-441F-F289-236C803763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2EDE21D-35A1-E2FC-178B-A83CE2BA5C32}"/>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34773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952A68-5597-3495-1F62-4AD18F6B3CFF}"/>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2CF0CDA-E827-5C38-ED80-6941731386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239230-CC98-319C-1B4C-93393C0CF880}"/>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429685B3-0F80-581A-1031-0DB709D69ED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883619D-86DE-191C-BD5B-47E0671EB9B9}"/>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1617791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2A33AB7-FE18-895F-F8FB-15490EB903F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BFCCB7-07A6-D2D6-E418-506BFCB8A2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7D13E68-5731-3E9D-70EC-2E60754C32B7}"/>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097F1AB2-9F16-CB1F-5F18-11D9638CF3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C9E8E43-F372-BACB-40C5-DE3A6A9677C8}"/>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6575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F261D-B744-5F63-E5D5-1D5EA0E7E0B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D3AAE26-F3E7-AAA3-1604-139BD356187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E09066-D3A0-3B00-4271-E3A7FD95A8C7}"/>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D1D3E75D-B9FF-C4A1-72D2-97D829AD96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3764AE5-8B5F-622B-B222-2CC7AA2661C9}"/>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314563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7911D-6A44-AC4E-5C00-D56C6857D94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00C5CD0-FE28-BE2F-E0C2-531A0BC235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91D9E8-E5F4-AA31-B184-F2EF128DE9CB}"/>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53512C05-8D97-51F7-C9FE-F454F978FFD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49C78F2-DE63-3599-2235-78A79481CF27}"/>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3965462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EA12E-A432-5B69-241B-995B60C717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D2E866-8545-750A-7CCF-AA95332436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0EC5A91-D21F-0540-B4C1-021CD95F2DE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2346A39-5A74-D85D-F085-928AEC00A8AB}"/>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6" name="Espace réservé du pied de page 5">
            <a:extLst>
              <a:ext uri="{FF2B5EF4-FFF2-40B4-BE49-F238E27FC236}">
                <a16:creationId xmlns:a16="http://schemas.microsoft.com/office/drawing/2014/main" id="{08408AE0-7311-CD46-D9D7-CA505B37D6A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640A7E-EA7A-EB1F-87B8-D2AF6BDFF8CA}"/>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15349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0AC94A-1EE7-3A70-89F0-069C429D08F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4DD517C-06AF-F716-7574-0FD716E14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20EEC4F-4D85-BEFF-1D83-463261C1AF2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0AC15B-4C1E-F4F2-6ED0-607E3809D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93E4711-1CEA-AEE5-4D7B-A742085EC08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903568B-A102-9241-C295-025665897E78}"/>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8" name="Espace réservé du pied de page 7">
            <a:extLst>
              <a:ext uri="{FF2B5EF4-FFF2-40B4-BE49-F238E27FC236}">
                <a16:creationId xmlns:a16="http://schemas.microsoft.com/office/drawing/2014/main" id="{C081FD9D-55CE-C8F1-4817-584C8CD99B1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EEBA241-8A5B-3880-A704-17312C2B8417}"/>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337397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A7C456-C0DB-CE53-FDA2-5EED07FBD8B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701E27D-5F87-CB51-BD5A-F0DD49A52F0F}"/>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4" name="Espace réservé du pied de page 3">
            <a:extLst>
              <a:ext uri="{FF2B5EF4-FFF2-40B4-BE49-F238E27FC236}">
                <a16:creationId xmlns:a16="http://schemas.microsoft.com/office/drawing/2014/main" id="{93B73AA5-DB14-A25E-986F-97D343AF743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447FBF8-82B6-C224-BF29-348DDE99BD62}"/>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118765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D134AEB-8B0C-BA35-288A-BBD40C70303D}"/>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3" name="Espace réservé du pied de page 2">
            <a:extLst>
              <a:ext uri="{FF2B5EF4-FFF2-40B4-BE49-F238E27FC236}">
                <a16:creationId xmlns:a16="http://schemas.microsoft.com/office/drawing/2014/main" id="{0C01DB2A-670D-23BF-81C6-6F3B6883273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85635D8-956E-6CDC-8ED4-161619FCEAAF}"/>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286056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930341-9BE9-24B8-6604-A28F1DDB6E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911F9B9-72D8-ECF6-BD78-DDD34D3CEE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C9EA004-2636-8836-132F-209DEFA0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7E067BF-D853-6405-8946-A086326B06AF}"/>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6" name="Espace réservé du pied de page 5">
            <a:extLst>
              <a:ext uri="{FF2B5EF4-FFF2-40B4-BE49-F238E27FC236}">
                <a16:creationId xmlns:a16="http://schemas.microsoft.com/office/drawing/2014/main" id="{296E8EAD-FEFF-4FF0-47E6-852384DFE7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F8F8B53-A605-BA34-CCF4-8E90672F36DE}"/>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246835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7D6A2-52BF-982A-77A9-0D6E129720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C2CA3A-228A-4D29-1826-551C12819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57EBED9-BE23-326B-6A5F-36068EE10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24D9E-E168-B16E-DA72-CEB3D548F480}"/>
              </a:ext>
            </a:extLst>
          </p:cNvPr>
          <p:cNvSpPr>
            <a:spLocks noGrp="1"/>
          </p:cNvSpPr>
          <p:nvPr>
            <p:ph type="dt" sz="half" idx="10"/>
          </p:nvPr>
        </p:nvSpPr>
        <p:spPr/>
        <p:txBody>
          <a:bodyPr/>
          <a:lstStyle/>
          <a:p>
            <a:fld id="{21F7B01F-E80C-44B0-AD59-823D4ED6F490}" type="datetimeFigureOut">
              <a:rPr lang="fr-FR" smtClean="0"/>
              <a:t>22/03/2025</a:t>
            </a:fld>
            <a:endParaRPr lang="fr-FR"/>
          </a:p>
        </p:txBody>
      </p:sp>
      <p:sp>
        <p:nvSpPr>
          <p:cNvPr id="6" name="Espace réservé du pied de page 5">
            <a:extLst>
              <a:ext uri="{FF2B5EF4-FFF2-40B4-BE49-F238E27FC236}">
                <a16:creationId xmlns:a16="http://schemas.microsoft.com/office/drawing/2014/main" id="{88AE513A-B454-902D-7EE5-8611A66D0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32D142-28B5-0AF7-A318-C52E753C97AA}"/>
              </a:ext>
            </a:extLst>
          </p:cNvPr>
          <p:cNvSpPr>
            <a:spLocks noGrp="1"/>
          </p:cNvSpPr>
          <p:nvPr>
            <p:ph type="sldNum" sz="quarter" idx="12"/>
          </p:nvPr>
        </p:nvSpPr>
        <p:spPr/>
        <p:txBody>
          <a:bodyPr/>
          <a:lstStyle/>
          <a:p>
            <a:fld id="{38AE2963-D9AA-402B-A45D-2C1C82AB9A74}" type="slidenum">
              <a:rPr lang="fr-FR" smtClean="0"/>
              <a:t>‹N°›</a:t>
            </a:fld>
            <a:endParaRPr lang="fr-FR"/>
          </a:p>
        </p:txBody>
      </p:sp>
    </p:spTree>
    <p:extLst>
      <p:ext uri="{BB962C8B-B14F-4D97-AF65-F5344CB8AC3E}">
        <p14:creationId xmlns:p14="http://schemas.microsoft.com/office/powerpoint/2010/main" val="402363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1FB8BD5-2087-2D6D-5731-189C73FF1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BA24203-6A91-FF4C-8865-5E7785EF18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16E912C-820A-8CF9-5FEF-15CC8BB61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F7B01F-E80C-44B0-AD59-823D4ED6F490}" type="datetimeFigureOut">
              <a:rPr lang="fr-FR" smtClean="0"/>
              <a:t>22/03/2025</a:t>
            </a:fld>
            <a:endParaRPr lang="fr-FR"/>
          </a:p>
        </p:txBody>
      </p:sp>
      <p:sp>
        <p:nvSpPr>
          <p:cNvPr id="5" name="Espace réservé du pied de page 4">
            <a:extLst>
              <a:ext uri="{FF2B5EF4-FFF2-40B4-BE49-F238E27FC236}">
                <a16:creationId xmlns:a16="http://schemas.microsoft.com/office/drawing/2014/main" id="{5EB13715-8E9C-944A-9CFC-D9A95950FD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3B3AD7F-1FD7-5A03-4C24-44AA27C93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8AE2963-D9AA-402B-A45D-2C1C82AB9A74}" type="slidenum">
              <a:rPr lang="fr-FR" smtClean="0"/>
              <a:t>‹N°›</a:t>
            </a:fld>
            <a:endParaRPr lang="fr-FR"/>
          </a:p>
        </p:txBody>
      </p:sp>
    </p:spTree>
    <p:extLst>
      <p:ext uri="{BB962C8B-B14F-4D97-AF65-F5344CB8AC3E}">
        <p14:creationId xmlns:p14="http://schemas.microsoft.com/office/powerpoint/2010/main" val="338720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95331-EADF-3FAF-7D79-8D819D74010E}"/>
              </a:ext>
            </a:extLst>
          </p:cNvPr>
          <p:cNvSpPr>
            <a:spLocks noGrp="1"/>
          </p:cNvSpPr>
          <p:nvPr>
            <p:ph type="ctrTitle"/>
          </p:nvPr>
        </p:nvSpPr>
        <p:spPr/>
        <p:txBody>
          <a:bodyPr/>
          <a:lstStyle/>
          <a:p>
            <a:r>
              <a:rPr lang="fr-FR" dirty="0">
                <a:solidFill>
                  <a:schemeClr val="accent2">
                    <a:lumMod val="75000"/>
                  </a:schemeClr>
                </a:solidFill>
              </a:rPr>
              <a:t>L’émergence et la suppression des détails</a:t>
            </a:r>
          </a:p>
        </p:txBody>
      </p:sp>
      <p:sp>
        <p:nvSpPr>
          <p:cNvPr id="3" name="Sous-titre 2">
            <a:extLst>
              <a:ext uri="{FF2B5EF4-FFF2-40B4-BE49-F238E27FC236}">
                <a16:creationId xmlns:a16="http://schemas.microsoft.com/office/drawing/2014/main" id="{C3F08BA1-94EA-B53C-3ED3-D8A27A26F171}"/>
              </a:ext>
            </a:extLst>
          </p:cNvPr>
          <p:cNvSpPr>
            <a:spLocks noGrp="1"/>
          </p:cNvSpPr>
          <p:nvPr>
            <p:ph type="subTitle" idx="1"/>
          </p:nvPr>
        </p:nvSpPr>
        <p:spPr>
          <a:xfrm>
            <a:off x="1524000" y="3602037"/>
            <a:ext cx="9245600" cy="2863417"/>
          </a:xfrm>
        </p:spPr>
        <p:txBody>
          <a:bodyPr>
            <a:normAutofit/>
          </a:bodyPr>
          <a:lstStyle/>
          <a:p>
            <a:endParaRPr lang="fr-FR" dirty="0">
              <a:solidFill>
                <a:schemeClr val="accent6">
                  <a:lumMod val="50000"/>
                </a:schemeClr>
              </a:solidFill>
            </a:endParaRPr>
          </a:p>
          <a:p>
            <a:r>
              <a:rPr lang="fr-FR" sz="2800" dirty="0">
                <a:solidFill>
                  <a:schemeClr val="accent6">
                    <a:lumMod val="50000"/>
                  </a:schemeClr>
                </a:solidFill>
              </a:rPr>
              <a:t>dans les brouillons de </a:t>
            </a:r>
            <a:r>
              <a:rPr lang="fr-FR" sz="2800" i="1" dirty="0">
                <a:solidFill>
                  <a:schemeClr val="accent6">
                    <a:lumMod val="50000"/>
                  </a:schemeClr>
                </a:solidFill>
              </a:rPr>
              <a:t>L’Éducation sentimentale </a:t>
            </a:r>
          </a:p>
          <a:p>
            <a:endParaRPr lang="fr-FR" sz="2800" i="1" dirty="0">
              <a:solidFill>
                <a:schemeClr val="accent6">
                  <a:lumMod val="50000"/>
                </a:schemeClr>
              </a:solidFill>
            </a:endParaRPr>
          </a:p>
          <a:p>
            <a:r>
              <a:rPr lang="fr-FR" sz="1900" dirty="0">
                <a:solidFill>
                  <a:schemeClr val="accent2">
                    <a:lumMod val="75000"/>
                  </a:schemeClr>
                </a:solidFill>
              </a:rPr>
              <a:t>La première rencontre entre Frédéric et Jacques Arnoux</a:t>
            </a:r>
          </a:p>
          <a:p>
            <a:endParaRPr lang="fr-FR" sz="1900" dirty="0">
              <a:solidFill>
                <a:schemeClr val="accent2">
                  <a:lumMod val="75000"/>
                </a:schemeClr>
              </a:solidFill>
            </a:endParaRPr>
          </a:p>
          <a:p>
            <a:pPr algn="r"/>
            <a:r>
              <a:rPr lang="fr-FR" sz="1600" dirty="0"/>
              <a:t>Danielle Girard</a:t>
            </a:r>
          </a:p>
          <a:p>
            <a:endParaRPr lang="fr-FR" sz="2800" dirty="0">
              <a:solidFill>
                <a:schemeClr val="accent6">
                  <a:lumMod val="50000"/>
                </a:schemeClr>
              </a:solidFill>
            </a:endParaRPr>
          </a:p>
        </p:txBody>
      </p:sp>
    </p:spTree>
    <p:extLst>
      <p:ext uri="{BB962C8B-B14F-4D97-AF65-F5344CB8AC3E}">
        <p14:creationId xmlns:p14="http://schemas.microsoft.com/office/powerpoint/2010/main" val="1383732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EFFDF-DE5B-126D-8CD7-3F5EC72A799C}"/>
              </a:ext>
            </a:extLst>
          </p:cNvPr>
          <p:cNvSpPr>
            <a:spLocks noGrp="1"/>
          </p:cNvSpPr>
          <p:nvPr>
            <p:ph type="title"/>
          </p:nvPr>
        </p:nvSpPr>
        <p:spPr/>
        <p:txBody>
          <a:bodyPr>
            <a:normAutofit/>
          </a:bodyPr>
          <a:lstStyle/>
          <a:p>
            <a:r>
              <a:rPr lang="fr-FR" sz="2800" dirty="0">
                <a:solidFill>
                  <a:schemeClr val="accent2">
                    <a:lumMod val="75000"/>
                  </a:schemeClr>
                </a:solidFill>
              </a:rPr>
              <a:t>Sa sociabilité</a:t>
            </a:r>
          </a:p>
        </p:txBody>
      </p:sp>
      <p:sp>
        <p:nvSpPr>
          <p:cNvPr id="3" name="Espace réservé du contenu 2">
            <a:extLst>
              <a:ext uri="{FF2B5EF4-FFF2-40B4-BE49-F238E27FC236}">
                <a16:creationId xmlns:a16="http://schemas.microsoft.com/office/drawing/2014/main" id="{B6595C5D-CCD3-D083-CAF2-6F18A7B49436}"/>
              </a:ext>
            </a:extLst>
          </p:cNvPr>
          <p:cNvSpPr>
            <a:spLocks noGrp="1"/>
          </p:cNvSpPr>
          <p:nvPr>
            <p:ph idx="1"/>
          </p:nvPr>
        </p:nvSpPr>
        <p:spPr/>
        <p:txBody>
          <a:bodyPr/>
          <a:lstStyle/>
          <a:p>
            <a:pPr marL="128905" indent="-285750">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Dans un cercle de passagers et de matelots, il vit un Monsieur qui débitait des galanteries à une nourrice / paysanne,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tout en lui maniant la croix d’or qu’elle portait sur sa poitrine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La grande fille, un peu nigaude, rougissait et le remerciait tandis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que les gens autour de lui admiraient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en souriant, son aplomb.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[599_28r]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128905" indent="-285750">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venue de Frédéric ne le dérangea pas. Il parut au contraire satisfait de voir un homme de sa classe, car de temps à autres il se tourna vers lui pour avoir son approbation,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lui envoyait des coups d'œil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auxquels le bachelier répliquait silencieusement par un sourire.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[599_32r – 26r – 28r – 31r – 33r]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128905" indent="-285750">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reprit : — Si l'on fumait un peu »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en tendant son </a:t>
            </a:r>
            <a:r>
              <a:rPr lang="fr-FR" sz="1800" kern="100" dirty="0" err="1">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porte-cigarres</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à toute la compagnie. […] Toutes les mains s'y plongèrent et prirent d'excellents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Regalias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d’où fut redoublée la secrète l'admiration qu’il inspirait qu'on avait pour lui - la bonne opinion qu'on avait de lui.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20850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39E834E-2FFB-4E79-2855-D888DCE1DFFF}"/>
              </a:ext>
            </a:extLst>
          </p:cNvPr>
          <p:cNvSpPr>
            <a:spLocks noGrp="1"/>
          </p:cNvSpPr>
          <p:nvPr>
            <p:ph type="title"/>
          </p:nvPr>
        </p:nvSpPr>
        <p:spPr/>
        <p:txBody>
          <a:bodyPr>
            <a:normAutofit/>
          </a:bodyPr>
          <a:lstStyle/>
          <a:p>
            <a:r>
              <a:rPr lang="fr-FR" sz="2800" dirty="0">
                <a:solidFill>
                  <a:schemeClr val="accent2">
                    <a:lumMod val="75000"/>
                  </a:schemeClr>
                </a:solidFill>
              </a:rPr>
              <a:t>Le tabac</a:t>
            </a:r>
          </a:p>
        </p:txBody>
      </p:sp>
      <p:sp>
        <p:nvSpPr>
          <p:cNvPr id="5" name="Espace réservé du contenu 4">
            <a:extLst>
              <a:ext uri="{FF2B5EF4-FFF2-40B4-BE49-F238E27FC236}">
                <a16:creationId xmlns:a16="http://schemas.microsoft.com/office/drawing/2014/main" id="{44F9B5C4-9D2B-F40D-A036-F369FE0D1ACC}"/>
              </a:ext>
            </a:extLst>
          </p:cNvPr>
          <p:cNvSpPr>
            <a:spLocks noGrp="1"/>
          </p:cNvSpPr>
          <p:nvPr>
            <p:ph idx="1"/>
          </p:nvPr>
        </p:nvSpPr>
        <p:spPr>
          <a:xfrm>
            <a:off x="838200" y="1625600"/>
            <a:ext cx="10515600" cy="4692073"/>
          </a:xfrm>
        </p:spPr>
        <p:txBody>
          <a:bodyPr>
            <a:normAutofit lnSpcReduction="100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reprit : — Si l'on fumait un peu » en tendant son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porte-cigarres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à toute la compagnie. Des matelots en prirent et à Fred qui fit des façons « N'ayez pas peur car ils me viennent de la Havane en droite ligne. C'est mon correspondant qui me les envoie.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Toutes les mains s'y plongèrent et prirent d'excellents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Regalia d’où fut redoublée la secrète admiration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qu’il inspirait / la bonne opinion qu'on avait de lui.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[599_30r]</a:t>
            </a:r>
            <a:b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[599_26r – 29v – 30r - 49v]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conversation s’engagea sur les différentes manières de fumer – et voyant la cigarette que le bachelier tenait à sa bouche, le Monsieur aux bottes rouges blâma le tabac de Maryland qu'il appelait un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tabac de femme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n'aimait que le Havane ou le Latakié</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[599_29v – 31r – 48v]</a:t>
            </a:r>
          </a:p>
          <a:p>
            <a:pPr marL="0" indent="0" algn="ctr">
              <a:lnSpc>
                <a:spcPct val="115000"/>
              </a:lnSpc>
              <a:spcAft>
                <a:spcPts val="800"/>
              </a:spcAft>
              <a:buNone/>
              <a:tabLst>
                <a:tab pos="2948940" algn="l"/>
              </a:tabLst>
            </a:pPr>
            <a:r>
              <a:rPr lang="fr-FR" dirty="0"/>
              <a:t>**</a:t>
            </a:r>
          </a:p>
          <a:p>
            <a:pPr>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Que fume-t-on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Pipe - Chibouque - Narghilé - Cigarette  – Maryland - Cigare : </a:t>
            </a:r>
            <a:r>
              <a:rPr lang="fr-FR" sz="1800" kern="100" dirty="0" err="1">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Puro</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 – Régalia - Havane - Latakié</a:t>
            </a:r>
          </a:p>
        </p:txBody>
      </p:sp>
    </p:spTree>
    <p:extLst>
      <p:ext uri="{BB962C8B-B14F-4D97-AF65-F5344CB8AC3E}">
        <p14:creationId xmlns:p14="http://schemas.microsoft.com/office/powerpoint/2010/main" val="312047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DA17B-9E64-0D54-7B77-FFD1A828B302}"/>
              </a:ext>
            </a:extLst>
          </p:cNvPr>
          <p:cNvSpPr>
            <a:spLocks noGrp="1"/>
          </p:cNvSpPr>
          <p:nvPr>
            <p:ph type="title"/>
          </p:nvPr>
        </p:nvSpPr>
        <p:spPr>
          <a:xfrm>
            <a:off x="838200" y="365125"/>
            <a:ext cx="10515600" cy="835025"/>
          </a:xfrm>
        </p:spPr>
        <p:txBody>
          <a:bodyPr>
            <a:normAutofit/>
          </a:bodyPr>
          <a:lstStyle/>
          <a:p>
            <a:r>
              <a:rPr lang="fr-FR" sz="2800" dirty="0">
                <a:solidFill>
                  <a:schemeClr val="accent2">
                    <a:lumMod val="75000"/>
                  </a:schemeClr>
                </a:solidFill>
              </a:rPr>
              <a:t>Sa gaieté communicative</a:t>
            </a:r>
          </a:p>
        </p:txBody>
      </p:sp>
      <p:sp>
        <p:nvSpPr>
          <p:cNvPr id="3" name="Espace réservé du contenu 2">
            <a:extLst>
              <a:ext uri="{FF2B5EF4-FFF2-40B4-BE49-F238E27FC236}">
                <a16:creationId xmlns:a16="http://schemas.microsoft.com/office/drawing/2014/main" id="{0BFAD809-EC58-A293-590D-2F5EAC10158F}"/>
              </a:ext>
            </a:extLst>
          </p:cNvPr>
          <p:cNvSpPr>
            <a:spLocks noGrp="1"/>
          </p:cNvSpPr>
          <p:nvPr>
            <p:ph idx="1"/>
          </p:nvPr>
        </p:nvSpPr>
        <p:spPr>
          <a:xfrm>
            <a:off x="838200" y="1457325"/>
            <a:ext cx="10515600" cy="4719638"/>
          </a:xfrm>
        </p:spPr>
        <p:txBody>
          <a:bodyPr>
            <a:normAutofit fontScale="92500" lnSpcReduction="10000"/>
          </a:bodyPr>
          <a:lstStyle/>
          <a:p>
            <a:pPr>
              <a:lnSpc>
                <a:spcPct val="115000"/>
              </a:lnSpc>
              <a:spcAft>
                <a:spcPts val="800"/>
              </a:spcAft>
              <a:buFont typeface="Wingdings" panose="05000000000000000000" pitchFamily="2" charset="2"/>
              <a:buChar char="v"/>
            </a:pP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Frédéric entendit de légers rires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 partaient de l'avant, du côté de la cloche. C'était un monsieur qui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débitait des gaudrioles à la grande joie des matelots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à une nourrice. Il maniait la longue croix d'or tenue par un ruban qu'elle portait sur sa poitrine et il lui parlait avec un ton de voix doucereux. Il tâchait de lui faire accroire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des choses impossibles /extravagantes/ exorbitantes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et la pauvre fille, un peu nigaude, toute rouge de honte, s’étonnait et le remerciait beaucoup.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 petit cercle des matelots et de passagers autour d'eux</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se divertissait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de l'à plomb de ce gaillard-là.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venue de Frédéric ne le dérangea point. Mais bientôt il se tourna vers lui et ajouta comme faisant suite ses paroles :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N'est-il pas vrai ? car il faut bien s'amuser ? »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[599_30v – 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posait des axiomes, racontait des anecdotes, se donnait lui-même en exemple, débitant tout cela d'un air convaincu</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avec des détails comiques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avec des mots cyniques /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obscènes qui faisaient rire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prononcés d'une manière tendre.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[599_31r – 32r – 33r – 50v]</a:t>
            </a: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riait si bien, il paraissait si bon enfant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que Frédéric éprouvait à chaque minute plus de sympathie pour sa personne.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 – 40r – 43r – 34r – 35r – 36r -37r – 39r]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682681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C47FF1-CC75-52C3-FDE7-3FB7625C20B2}"/>
              </a:ext>
            </a:extLst>
          </p:cNvPr>
          <p:cNvSpPr>
            <a:spLocks noGrp="1"/>
          </p:cNvSpPr>
          <p:nvPr>
            <p:ph type="title"/>
          </p:nvPr>
        </p:nvSpPr>
        <p:spPr>
          <a:xfrm>
            <a:off x="838200" y="365126"/>
            <a:ext cx="10515600" cy="770948"/>
          </a:xfrm>
        </p:spPr>
        <p:txBody>
          <a:bodyPr>
            <a:normAutofit/>
          </a:bodyPr>
          <a:lstStyle/>
          <a:p>
            <a:r>
              <a:rPr lang="fr-FR" sz="2800" dirty="0">
                <a:solidFill>
                  <a:schemeClr val="accent2">
                    <a:lumMod val="75000"/>
                  </a:schemeClr>
                </a:solidFill>
              </a:rPr>
              <a:t>Une sympathie nait, inexplicable</a:t>
            </a:r>
          </a:p>
        </p:txBody>
      </p:sp>
      <p:sp>
        <p:nvSpPr>
          <p:cNvPr id="3" name="Espace réservé du contenu 2">
            <a:extLst>
              <a:ext uri="{FF2B5EF4-FFF2-40B4-BE49-F238E27FC236}">
                <a16:creationId xmlns:a16="http://schemas.microsoft.com/office/drawing/2014/main" id="{4A62F3BE-B742-A7B0-5279-7402F8A9E802}"/>
              </a:ext>
            </a:extLst>
          </p:cNvPr>
          <p:cNvSpPr>
            <a:spLocks noGrp="1"/>
          </p:cNvSpPr>
          <p:nvPr>
            <p:ph idx="1"/>
          </p:nvPr>
        </p:nvSpPr>
        <p:spPr>
          <a:xfrm>
            <a:off x="838200" y="1283855"/>
            <a:ext cx="10515600" cy="4893108"/>
          </a:xfrm>
        </p:spPr>
        <p:txBody>
          <a:bodyPr>
            <a:normAutofit fontScale="925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avait l'air si bon enfant et expérimenté, il riait si bien, que le bachelier éprouvait à chaque parole nouvelle un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surcroît de sympathie inexplicable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pour sa personne. D’ailleurs tout lui en plaisait de la tête jusqu'aux pieds, sauf les mains qu'il avait fort laides.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[599_43r]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À chaque parole nouvelle, le bachelier éprouvait un surcroît, un redoublement de sympathie pour sa personne. Elle dérivait moins de ses paroles que de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certaines affinités nerveuses inexplicables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Tout lui plaisait en cet homme des pieds à la tête.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[599_07v]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Bien qu'il jugeât son intelligence au-dessous de la sienne, Fr. n'en éprouvait comme du respect pour lui.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Mais d'où venait cette affinité de sentiments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Cet homme lui apportait une foule de pensées confuses, d’images rapides et confuses l’assiégeait.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Il n'avait cependant rien dit de profond. Il ne possédait en lui-même rien de curieux.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c'était pour le jeune homme comme un rideau de spectacle, cachant aux regards rêveurs des mystères amusants.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Ensuite offrit des cigares à tous ceux qui l'entouraient.  Mais ennuyé bientôt de cette compagnie il alla se mettre, plus loin, derrière le cabestan.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Frédéric, sans savoir pourquoi, l’avait suivi.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[599_33r]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28393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ECA10E-12AF-0734-102E-992EC29BDBED}"/>
              </a:ext>
            </a:extLst>
          </p:cNvPr>
          <p:cNvSpPr>
            <a:spLocks noGrp="1"/>
          </p:cNvSpPr>
          <p:nvPr>
            <p:ph type="title"/>
          </p:nvPr>
        </p:nvSpPr>
        <p:spPr>
          <a:xfrm>
            <a:off x="838200" y="365126"/>
            <a:ext cx="10515600" cy="613930"/>
          </a:xfrm>
        </p:spPr>
        <p:txBody>
          <a:bodyPr>
            <a:normAutofit/>
          </a:bodyPr>
          <a:lstStyle/>
          <a:p>
            <a:r>
              <a:rPr lang="fr-FR" sz="2800" dirty="0">
                <a:solidFill>
                  <a:schemeClr val="accent2">
                    <a:lumMod val="75000"/>
                  </a:schemeClr>
                </a:solidFill>
              </a:rPr>
              <a:t>Les contradictions d’Arnoux</a:t>
            </a:r>
          </a:p>
        </p:txBody>
      </p:sp>
      <p:sp>
        <p:nvSpPr>
          <p:cNvPr id="3" name="Espace réservé du contenu 2">
            <a:extLst>
              <a:ext uri="{FF2B5EF4-FFF2-40B4-BE49-F238E27FC236}">
                <a16:creationId xmlns:a16="http://schemas.microsoft.com/office/drawing/2014/main" id="{DAA377B3-C3BE-7DA0-3FDF-16BEEAB8274A}"/>
              </a:ext>
            </a:extLst>
          </p:cNvPr>
          <p:cNvSpPr>
            <a:spLocks noGrp="1"/>
          </p:cNvSpPr>
          <p:nvPr>
            <p:ph idx="1"/>
          </p:nvPr>
        </p:nvSpPr>
        <p:spPr>
          <a:xfrm>
            <a:off x="838200" y="979056"/>
            <a:ext cx="10515600" cy="5197907"/>
          </a:xfrm>
        </p:spPr>
        <p:txBody>
          <a:bodyPr>
            <a:normAutofit fontScale="92500" lnSpcReduction="10000"/>
          </a:bodyPr>
          <a:lstStyle/>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 donc était-il ? Que pouvait-il être ?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y avait en lui tout à la fois du commis-voyageur viveur*, de l'artiste ou du banquier, de l’agent de change* d'après les idées du moins que se faisait le provincial</a:t>
            </a:r>
            <a:r>
              <a:rPr lang="fr-FR" sz="1800" kern="100" dirty="0">
                <a:solidFill>
                  <a:srgbClr val="C04F15"/>
                </a:solidFill>
                <a:latin typeface="Aptos" panose="020B0004020202020204" pitchFamily="34" charset="0"/>
                <a:ea typeface="Yu Gothic" panose="020B0400000000000000" pitchFamily="34" charset="-128"/>
                <a:cs typeface="Times New Roman" panose="02020603050405020304" pitchFamily="18" charset="0"/>
              </a:rPr>
              <a:t>.</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[599_43r – 31v – 32v]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r"/>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Sa toilette qui semblait de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mauvais goût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révélait les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habitudes élégantes d’un monde inconnu,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il ne savait pas s'il ne devait pas l'admirer.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[599_43r – 32v]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l’on reconnaissait de suite l'homme riche, celui dont la vie est facile ou tout au moins celui qui a coutume d’être bien servi, de bien vivre, à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l’aisance absolue de ses manières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 avaient quelque chose de particulier bien qu'elles fussent un peu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vulgaires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[599_49v – 32r]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il s'interrompit pour observer le tuyau de la machine, puis il marmotta vite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un long calcul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afin de savoir ; combien chaque coup de piston à tant de fois par minute devait,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etc</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et la somme trouvée, il contempla le paysage. Il se disait heureux d’être échappé aux affaires et parlait de la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campagne avec exaltation</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[600_75v – 599_31v – 32v – 34r – 35r – 36r – 37r – 38r – 43v] </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avait des aphorismes de vétérinaires, avec des expressions cyniques, prononcées avec tendresse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les relevait par des comparaisons prises à la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peinture des grands maîtres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disant « des chairs de Rubens et des pâleurs du Botticelli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[599_30v – 41r – 50v – 35r – 32r]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89011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2204A-BEE9-C8BD-7260-2F99C591760C}"/>
              </a:ext>
            </a:extLst>
          </p:cNvPr>
          <p:cNvSpPr>
            <a:spLocks noGrp="1"/>
          </p:cNvSpPr>
          <p:nvPr>
            <p:ph type="title"/>
          </p:nvPr>
        </p:nvSpPr>
        <p:spPr>
          <a:xfrm>
            <a:off x="838200" y="365126"/>
            <a:ext cx="10515600" cy="937202"/>
          </a:xfrm>
        </p:spPr>
        <p:txBody>
          <a:bodyPr>
            <a:normAutofit/>
          </a:bodyPr>
          <a:lstStyle/>
          <a:p>
            <a:r>
              <a:rPr lang="fr-FR" sz="2800" dirty="0">
                <a:solidFill>
                  <a:schemeClr val="accent2">
                    <a:lumMod val="75000"/>
                  </a:schemeClr>
                </a:solidFill>
              </a:rPr>
              <a:t>Rubens</a:t>
            </a:r>
          </a:p>
        </p:txBody>
      </p:sp>
      <p:sp>
        <p:nvSpPr>
          <p:cNvPr id="3" name="Espace réservé du contenu 2">
            <a:extLst>
              <a:ext uri="{FF2B5EF4-FFF2-40B4-BE49-F238E27FC236}">
                <a16:creationId xmlns:a16="http://schemas.microsoft.com/office/drawing/2014/main" id="{81B19A12-96F0-C1D9-7F7F-423D2C578E74}"/>
              </a:ext>
            </a:extLst>
          </p:cNvPr>
          <p:cNvSpPr>
            <a:spLocks noGrp="1"/>
          </p:cNvSpPr>
          <p:nvPr>
            <p:ph idx="1"/>
          </p:nvPr>
        </p:nvSpPr>
        <p:spPr>
          <a:xfrm>
            <a:off x="838200" y="1200727"/>
            <a:ext cx="10515600" cy="4976236"/>
          </a:xfrm>
        </p:spPr>
        <p:txBody>
          <a:bodyPr>
            <a:normAutofit lnSpcReduction="10000"/>
          </a:bodyPr>
          <a:lstStyle/>
          <a:p>
            <a:pPr marL="342900" lvl="0" indent="-342900">
              <a:lnSpc>
                <a:spcPct val="115000"/>
              </a:lnSpc>
              <a:spcAft>
                <a:spcPts val="800"/>
              </a:spcAft>
              <a:buFont typeface="Wingdings" panose="05000000000000000000" pitchFamily="2" charset="2"/>
              <a:buChar char=""/>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Cependant il disait «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des chairs de Rubens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des pâleurs du Botticelli.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êtes peintre ? » demanda timidement Frédéric</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Ma foi, non ! » répondit-il.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a:t>
            </a:r>
            <a:b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[599_30v – 31r – 32r – 33r - 41r - 42r – 48v – 50v]</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Texte final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Passage non retenu</a:t>
            </a:r>
          </a:p>
          <a:p>
            <a:pPr marL="0" lvl="0" indent="0" algn="ctr">
              <a:lnSpc>
                <a:spcPct val="115000"/>
              </a:lnSpc>
              <a:spcAft>
                <a:spcPts val="800"/>
              </a:spcAft>
              <a:buNone/>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endPar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Tandis que la grosse, là-bas, continua-t-il en montrant une Poissarde, en robe cerise avec une croix d’or au cou et un fichu de linon noué dans le dos, rien que des rondeurs ; les narines s’épatent comme les ailes de son bonnet, les coins de la bouche se relèvent, le menton s’abaisse, tout est gras, fondu, copieux, tranquille et soleillant,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un vrai Rubens !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[II, chap. 1, p. 149 - Le bal de Rosanette commenté par Pellerin]</a:t>
            </a:r>
            <a:endPar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il parle des plus célèbres portraits d’enfants. L’infante rose de Velasquez, les chairs lactées de Reynolds, les regards humides de Greuze.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[III, chap. 4 - 610_82v - La mort du bébé de Rosanette]</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182695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959722-C6B1-EA63-8198-EBB7D1192B45}"/>
              </a:ext>
            </a:extLst>
          </p:cNvPr>
          <p:cNvSpPr>
            <a:spLocks noGrp="1"/>
          </p:cNvSpPr>
          <p:nvPr>
            <p:ph type="title"/>
          </p:nvPr>
        </p:nvSpPr>
        <p:spPr>
          <a:xfrm>
            <a:off x="838200" y="365125"/>
            <a:ext cx="10515600" cy="835601"/>
          </a:xfrm>
        </p:spPr>
        <p:txBody>
          <a:bodyPr>
            <a:normAutofit/>
          </a:bodyPr>
          <a:lstStyle/>
          <a:p>
            <a:r>
              <a:rPr lang="fr-FR" sz="2800" dirty="0">
                <a:solidFill>
                  <a:schemeClr val="accent2">
                    <a:lumMod val="75000"/>
                  </a:schemeClr>
                </a:solidFill>
              </a:rPr>
              <a:t>La vulgarité d’Arnoux - I</a:t>
            </a:r>
          </a:p>
        </p:txBody>
      </p:sp>
      <p:sp>
        <p:nvSpPr>
          <p:cNvPr id="3" name="Espace réservé du contenu 2">
            <a:extLst>
              <a:ext uri="{FF2B5EF4-FFF2-40B4-BE49-F238E27FC236}">
                <a16:creationId xmlns:a16="http://schemas.microsoft.com/office/drawing/2014/main" id="{32CB7BB6-42EB-4141-F19B-26826617300A}"/>
              </a:ext>
            </a:extLst>
          </p:cNvPr>
          <p:cNvSpPr>
            <a:spLocks noGrp="1"/>
          </p:cNvSpPr>
          <p:nvPr>
            <p:ph idx="1"/>
          </p:nvPr>
        </p:nvSpPr>
        <p:spPr>
          <a:xfrm>
            <a:off x="838200" y="1339273"/>
            <a:ext cx="10515600" cy="4837690"/>
          </a:xfrm>
        </p:spPr>
        <p:txBody>
          <a:bodyPr>
            <a:normAutofit fontScale="85000" lnSpcReduction="10000"/>
          </a:bodyPr>
          <a:lstStyle/>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On reconnaissait immédiatement l'homme riche, ou du moins celui dont l'existence est facile, à la complète aisance de ses manières qui avaient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quelque chose d'individuel sous leur vulgarité.</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[599_30v -_26r - 29v - 30r - 31r - 32r - 33r]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Bien qu'il jugeât son intelligence inférieure à la sienne, ses manières un peu communes et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ses penchants grossiers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Frédéric n’avait pas moins du respect pour lui.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 - 599_38r]</a:t>
            </a: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Tout lui plaisait en cet homme des pieds à la tête. Sauf les mains qui étaient fort laides. Il ne put jamais s'habituer au contact de ces mains molles et rougeaudes, à ongles carrés,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à paumes humides, toujours un peu frémissantes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qui dénotaient une origine populaire, l’être intérieur et une sensualité populacière et sensuelle.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[599_07v]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Son costume même qui pouvait être de mauvais goût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car le Parisien portait des bagues aux doigts, des breloques à la montre, révélait les habitudes d’une existence spéciale particulière/excentrique/ inconnue.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 - 599_38r]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Puis ayant avalé son verre d'un seul trait, il essuya longuement ses moustaches noires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d'un revers de main avec un foulard qui sentait le musc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et reprit la conversation.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[599_42r]</a:t>
            </a:r>
          </a:p>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Dans un cercle de matelots et de passagers, il vit un Monsieur qui contait des galanteries à une nourrice,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tout en lui maniant la croix d’or qu’elle portait sur sa poitrine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Les gens autour d’eux admiraient son aplomb.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[599_26r – 599_41r]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3856647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13717-7C7D-1ACB-2506-05E8901D31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4D1B55D-F338-DE3E-A926-E6EA6D547E5F}"/>
              </a:ext>
            </a:extLst>
          </p:cNvPr>
          <p:cNvSpPr>
            <a:spLocks noGrp="1"/>
          </p:cNvSpPr>
          <p:nvPr>
            <p:ph type="title"/>
          </p:nvPr>
        </p:nvSpPr>
        <p:spPr>
          <a:xfrm>
            <a:off x="838200" y="365125"/>
            <a:ext cx="10515600" cy="835601"/>
          </a:xfrm>
        </p:spPr>
        <p:txBody>
          <a:bodyPr>
            <a:normAutofit/>
          </a:bodyPr>
          <a:lstStyle/>
          <a:p>
            <a:r>
              <a:rPr lang="fr-FR" sz="2800" dirty="0">
                <a:solidFill>
                  <a:schemeClr val="accent2">
                    <a:lumMod val="75000"/>
                  </a:schemeClr>
                </a:solidFill>
              </a:rPr>
              <a:t>La vulgarité d’Arnoux - II</a:t>
            </a:r>
          </a:p>
        </p:txBody>
      </p:sp>
      <p:sp>
        <p:nvSpPr>
          <p:cNvPr id="3" name="Espace réservé du contenu 2">
            <a:extLst>
              <a:ext uri="{FF2B5EF4-FFF2-40B4-BE49-F238E27FC236}">
                <a16:creationId xmlns:a16="http://schemas.microsoft.com/office/drawing/2014/main" id="{9EADE800-5568-311C-685D-AC5C41BB8F51}"/>
              </a:ext>
            </a:extLst>
          </p:cNvPr>
          <p:cNvSpPr>
            <a:spLocks noGrp="1"/>
          </p:cNvSpPr>
          <p:nvPr>
            <p:ph idx="1"/>
          </p:nvPr>
        </p:nvSpPr>
        <p:spPr>
          <a:xfrm>
            <a:off x="838200" y="1339273"/>
            <a:ext cx="10515600" cy="4837690"/>
          </a:xfrm>
        </p:spPr>
        <p:txBody>
          <a:bodyPr>
            <a:normAutofit/>
          </a:bodyPr>
          <a:lstStyle/>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maniait les spécimens étalés, en discutait la forme, la couleur, la bordure ; et Frédéric se sentait de plus en plus irrité par son air de méditation, et surtout par ses mains qui se promenaient sur les affiches, de grosses mains, un peu molles, à ongles plats. Enfin Arnoux se leva, et, en disant : « C’est fait ! »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lui passa la main sous le menton, familièrement. Cette privauté déplut à Frédéric, il se recula</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puis il franchit le seuil du bureau, pour la dernière fois de son existence, croyait-il. Mme Arnoux, elle-même, se trouvait comme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diminuée par la vulgarité de son mari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77 – I, chap. 4]</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D’autres spéculations, à présent, le tentaient ; et,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se vulgarisant de plus en plus, il prenait des habitudes grossières et dispendieuses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199 – II, chap. 3]</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La vulgarité de cet homme exaspérait Frédéric</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Tout lui appartenait donc, à celui-là ! Il le retrouvait sur le seuil de la lorette ; et la mortification d’une rupture s’ajoutait à la rage de son impuissance.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212 – II, chap. 3]</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pP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Quel abîme entre la grossièreté d’Arnoux et les adorations de Frédéric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296 – II, chap. 6]</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265352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AB5692-50DE-598C-33BC-435FBA0B8AAA}"/>
              </a:ext>
            </a:extLst>
          </p:cNvPr>
          <p:cNvSpPr>
            <a:spLocks noGrp="1"/>
          </p:cNvSpPr>
          <p:nvPr>
            <p:ph type="title"/>
          </p:nvPr>
        </p:nvSpPr>
        <p:spPr/>
        <p:txBody>
          <a:bodyPr>
            <a:normAutofit/>
          </a:bodyPr>
          <a:lstStyle/>
          <a:p>
            <a:r>
              <a:rPr lang="fr-FR" sz="2800" dirty="0">
                <a:solidFill>
                  <a:schemeClr val="accent2">
                    <a:lumMod val="75000"/>
                  </a:schemeClr>
                </a:solidFill>
              </a:rPr>
              <a:t>On causa politique . . .</a:t>
            </a:r>
          </a:p>
        </p:txBody>
      </p:sp>
      <p:sp>
        <p:nvSpPr>
          <p:cNvPr id="3" name="Espace réservé du contenu 2">
            <a:extLst>
              <a:ext uri="{FF2B5EF4-FFF2-40B4-BE49-F238E27FC236}">
                <a16:creationId xmlns:a16="http://schemas.microsoft.com/office/drawing/2014/main" id="{4076420B-CC1D-0CC8-E105-C088DED37BAB}"/>
              </a:ext>
            </a:extLst>
          </p:cNvPr>
          <p:cNvSpPr>
            <a:spLocks noGrp="1"/>
          </p:cNvSpPr>
          <p:nvPr>
            <p:ph idx="1"/>
          </p:nvPr>
        </p:nvSpPr>
        <p:spPr/>
        <p:txBody>
          <a:bodyPr>
            <a:normAutofit/>
          </a:bodyPr>
          <a:lstStyle/>
          <a:p>
            <a:pPr marL="128905" indent="-285750">
              <a:lnSpc>
                <a:spcPct val="115000"/>
              </a:lnSpc>
              <a:spcAft>
                <a:spcPts val="800"/>
              </a:spcAft>
              <a:buFont typeface="Wingdings" panose="05000000000000000000" pitchFamily="2" charset="2"/>
              <a:buChar char="v"/>
              <a:tabLst>
                <a:tab pos="417830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Ses opinions politiques étaient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républicaines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&amp; généralement libérales. Puis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on causa de la Pologne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&amp; du gouvernement. Ses sentiments étaient généreux ses idées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républicaines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a:t>
            </a:r>
          </a:p>
          <a:p>
            <a:pPr marL="128905" indent="-285750">
              <a:lnSpc>
                <a:spcPct val="115000"/>
              </a:lnSpc>
              <a:spcAft>
                <a:spcPts val="800"/>
              </a:spcAft>
              <a:buFont typeface="Wingdings" panose="05000000000000000000" pitchFamily="2" charset="2"/>
              <a:buChar char="v"/>
              <a:tabLst>
                <a:tab pos="417830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Ensuite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on causa </a:t>
            </a:r>
            <a:r>
              <a:rPr lang="fr-FR" sz="1800" strike="sngStrike"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de la Pologne</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de</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 politique.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Ses sentiments étaient généreux, ses idées </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étaient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républicaines</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599_37r]</a:t>
            </a:r>
          </a:p>
          <a:p>
            <a:pPr marL="128905" indent="-285750">
              <a:lnSpc>
                <a:spcPct val="115000"/>
              </a:lnSpc>
              <a:spcAft>
                <a:spcPts val="800"/>
              </a:spcAft>
              <a:buFont typeface="Wingdings" panose="05000000000000000000" pitchFamily="2" charset="2"/>
              <a:buChar char="v"/>
              <a:tabLst>
                <a:tab pos="4178300" algn="l"/>
              </a:tabLst>
            </a:pPr>
            <a:r>
              <a:rPr lang="fr-FR" sz="21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êtes peintre ? » demanda timidement Frédéric</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Dieu merci non » répondit il        </a:t>
            </a:r>
            <a:r>
              <a:rPr lang="fr-FR" sz="1800" kern="100" dirty="0" err="1">
                <a:solidFill>
                  <a:schemeClr val="accent2">
                    <a:lumMod val="75000"/>
                  </a:schemeClr>
                </a:solidFill>
                <a:latin typeface="Aptos" panose="020B0004020202020204" pitchFamily="34" charset="0"/>
                <a:ea typeface="Yu Gothic" panose="020B0400000000000000" pitchFamily="34" charset="-128"/>
                <a:cs typeface="Times New Roman" panose="02020603050405020304" pitchFamily="18" charset="0"/>
              </a:rPr>
              <a:t>Il</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 était républicain</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Ensuite on causa politique :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ses idées étaient républicaines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[600_75v]  </a:t>
            </a:r>
          </a:p>
          <a:p>
            <a:pPr marL="0" indent="0" algn="ctr">
              <a:lnSpc>
                <a:spcPct val="115000"/>
              </a:lnSpc>
              <a:spcAft>
                <a:spcPts val="800"/>
              </a:spcAft>
              <a:buNone/>
              <a:tabLst>
                <a:tab pos="4178300" algn="l"/>
              </a:tabLst>
            </a:pP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a:t>
            </a:r>
            <a:endPar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Texte final :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était républicain ; il avait voyagé, il connaissait l’intérieur des théâtres […] </a:t>
            </a:r>
          </a:p>
          <a:p>
            <a:pPr marL="0" indent="0">
              <a:buNone/>
            </a:pPr>
            <a:endParaRPr lang="fr-FR" dirty="0"/>
          </a:p>
        </p:txBody>
      </p:sp>
    </p:spTree>
    <p:extLst>
      <p:ext uri="{BB962C8B-B14F-4D97-AF65-F5344CB8AC3E}">
        <p14:creationId xmlns:p14="http://schemas.microsoft.com/office/powerpoint/2010/main" val="207928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283830-B808-BC17-C328-4BDFDE6C5E09}"/>
              </a:ext>
            </a:extLst>
          </p:cNvPr>
          <p:cNvSpPr>
            <a:spLocks noGrp="1"/>
          </p:cNvSpPr>
          <p:nvPr>
            <p:ph type="title"/>
          </p:nvPr>
        </p:nvSpPr>
        <p:spPr>
          <a:xfrm>
            <a:off x="838200" y="365125"/>
            <a:ext cx="10515600" cy="807893"/>
          </a:xfrm>
        </p:spPr>
        <p:txBody>
          <a:bodyPr>
            <a:normAutofit/>
          </a:bodyPr>
          <a:lstStyle/>
          <a:p>
            <a:r>
              <a:rPr lang="fr-FR" sz="2800" dirty="0">
                <a:solidFill>
                  <a:schemeClr val="accent2">
                    <a:lumMod val="75000"/>
                  </a:schemeClr>
                </a:solidFill>
              </a:rPr>
              <a:t>La Pologne</a:t>
            </a:r>
          </a:p>
        </p:txBody>
      </p:sp>
      <p:sp>
        <p:nvSpPr>
          <p:cNvPr id="3" name="Espace réservé du contenu 2">
            <a:extLst>
              <a:ext uri="{FF2B5EF4-FFF2-40B4-BE49-F238E27FC236}">
                <a16:creationId xmlns:a16="http://schemas.microsoft.com/office/drawing/2014/main" id="{BFB0A1A5-B1BE-02CA-A5BC-E65BF8FED790}"/>
              </a:ext>
            </a:extLst>
          </p:cNvPr>
          <p:cNvSpPr>
            <a:spLocks noGrp="1"/>
          </p:cNvSpPr>
          <p:nvPr>
            <p:ph idx="1"/>
          </p:nvPr>
        </p:nvSpPr>
        <p:spPr>
          <a:xfrm>
            <a:off x="838200" y="1182254"/>
            <a:ext cx="10515600" cy="5003945"/>
          </a:xfrm>
        </p:spPr>
        <p:txBody>
          <a:bodyPr>
            <a:normAutofit fontScale="92500" lnSpcReduction="10000"/>
          </a:bodyPr>
          <a:lstStyle/>
          <a:p>
            <a:pPr marL="342900" lvl="0" indent="-342900">
              <a:lnSpc>
                <a:spcPct val="115000"/>
              </a:lnSpc>
              <a:buFont typeface="Wingdings" panose="05000000000000000000" pitchFamily="2" charset="2"/>
              <a:buChar char=""/>
              <a:tabLst>
                <a:tab pos="45720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[Dussardier] avait écouté l’avocat bouche béante, avec délices. Enfin, n’y tenant plus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Moi,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ce que je reproche à Louis-Philippe, c’est d’abandonner les Polonais !</a:t>
            </a:r>
            <a:b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Un moment ! dit Hussonnet. D’abord, la Pologne n’existe pas ; c’est une invention de Lafayette ! Les Polonais, règle générale, sont tous du faubourg Saint-Marceau, les véritables s’étant noyés avec Poniatowski.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170 – II, chap. 2]</a:t>
            </a:r>
          </a:p>
          <a:p>
            <a:pPr marL="342900" lvl="0" indent="-342900">
              <a:lnSpc>
                <a:spcPct val="115000"/>
              </a:lnSpc>
              <a:spcAft>
                <a:spcPts val="800"/>
              </a:spcAft>
              <a:buFont typeface="Wingdings" panose="05000000000000000000" pitchFamily="2" charset="2"/>
              <a:buChar char=""/>
              <a:tabLst>
                <a:tab pos="45720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trouvait Louis-Philippe poncif, garde national, tout ce qu’il y avait de plus épicier et bonnet de coton ! Et, mettant la main sur son cœur, le bohème débita les phrases sacramentelles : « C’est toujours avec un nouveau plaisir…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 La nationalité polonaise ne périra pas…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Nos grands travaux seront poursuivis… — Donnez-moi de l’argent pour ma petite famille… » Tous riaient beaucoup…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289 – II, chap. 6]</a:t>
            </a:r>
          </a:p>
          <a:p>
            <a:pPr marL="0" lvl="0" indent="0" algn="ctr">
              <a:lnSpc>
                <a:spcPct val="115000"/>
              </a:lnSpc>
              <a:spcAft>
                <a:spcPts val="800"/>
              </a:spcAft>
              <a:buNone/>
              <a:tabLst>
                <a:tab pos="457200" algn="l"/>
              </a:tabLst>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a:t>
            </a:r>
          </a:p>
          <a:p>
            <a:pPr>
              <a:lnSpc>
                <a:spcPct val="115000"/>
              </a:lnSpc>
              <a:spcAft>
                <a:spcPts val="800"/>
              </a:spcAft>
            </a:pP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 père Langlois et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Orlowski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ont dîné hier à la maison et ils ont passablement bu,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mâqué</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blagué. Achille, moi et Biset sommes invités pour dimanche à aller ribotter, fumer et entendre de la musique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chez </a:t>
            </a:r>
            <a:r>
              <a:rPr lang="fr-FR" sz="1800" kern="100" dirty="0" err="1">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Orlowski</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 Tous les réfugiés polonais y seront. Ils sont 30.</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C'est une fête nationale, tous les dimanches de Pâques il en est ainsi chez l'un d'eux. On mange des saucisses, des boudins, des œufs durs, de la cochonnaille et il n'est permis d'en sortir que saouls et après avoir vomi 5 ou 6 fois.</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600" i="1"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[Flaubert à Ernest Chevalier, Rouen, 24 mars 1837]</a:t>
            </a:r>
            <a:endParaRPr lang="fr-FR" sz="16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01981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78885-9E87-7FC4-8D9D-36A9E6EEAF1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5A74EF8-C404-7DE1-0090-CDF4638CC0BB}"/>
              </a:ext>
            </a:extLst>
          </p:cNvPr>
          <p:cNvSpPr>
            <a:spLocks noGrp="1"/>
          </p:cNvSpPr>
          <p:nvPr>
            <p:ph type="title"/>
          </p:nvPr>
        </p:nvSpPr>
        <p:spPr/>
        <p:txBody>
          <a:bodyPr>
            <a:normAutofit/>
          </a:bodyPr>
          <a:lstStyle/>
          <a:p>
            <a:r>
              <a:rPr lang="fr-FR" sz="2800" dirty="0">
                <a:solidFill>
                  <a:schemeClr val="accent2">
                    <a:lumMod val="75000"/>
                  </a:schemeClr>
                </a:solidFill>
              </a:rPr>
              <a:t>Les manuscrits de </a:t>
            </a:r>
            <a:r>
              <a:rPr lang="fr-FR" sz="2800" i="1" dirty="0">
                <a:solidFill>
                  <a:schemeClr val="accent2">
                    <a:lumMod val="75000"/>
                  </a:schemeClr>
                </a:solidFill>
              </a:rPr>
              <a:t>L’Éducation sentimentale</a:t>
            </a:r>
            <a:endParaRPr lang="fr-FR" sz="2800" dirty="0">
              <a:solidFill>
                <a:schemeClr val="accent2">
                  <a:lumMod val="75000"/>
                </a:schemeClr>
              </a:solidFill>
            </a:endParaRPr>
          </a:p>
        </p:txBody>
      </p:sp>
      <p:pic>
        <p:nvPicPr>
          <p:cNvPr id="7" name="Espace réservé du contenu 6">
            <a:extLst>
              <a:ext uri="{FF2B5EF4-FFF2-40B4-BE49-F238E27FC236}">
                <a16:creationId xmlns:a16="http://schemas.microsoft.com/office/drawing/2014/main" id="{89E660D5-6929-83F9-3D64-4DE4E2D79E97}"/>
              </a:ext>
            </a:extLst>
          </p:cNvPr>
          <p:cNvPicPr>
            <a:picLocks noGrp="1" noChangeAspect="1"/>
          </p:cNvPicPr>
          <p:nvPr>
            <p:ph idx="1"/>
          </p:nvPr>
        </p:nvPicPr>
        <p:blipFill>
          <a:blip r:embed="rId3"/>
          <a:stretch>
            <a:fillRect/>
          </a:stretch>
        </p:blipFill>
        <p:spPr>
          <a:xfrm>
            <a:off x="1551709" y="1431636"/>
            <a:ext cx="9330656" cy="4745327"/>
          </a:xfrm>
        </p:spPr>
      </p:pic>
    </p:spTree>
    <p:extLst>
      <p:ext uri="{BB962C8B-B14F-4D97-AF65-F5344CB8AC3E}">
        <p14:creationId xmlns:p14="http://schemas.microsoft.com/office/powerpoint/2010/main" val="3589082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C2126-8868-9982-0845-64E7D0406CF9}"/>
              </a:ext>
            </a:extLst>
          </p:cNvPr>
          <p:cNvSpPr>
            <a:spLocks noGrp="1"/>
          </p:cNvSpPr>
          <p:nvPr>
            <p:ph type="title"/>
          </p:nvPr>
        </p:nvSpPr>
        <p:spPr>
          <a:xfrm>
            <a:off x="838200" y="365125"/>
            <a:ext cx="10515600" cy="909493"/>
          </a:xfrm>
        </p:spPr>
        <p:txBody>
          <a:bodyPr>
            <a:normAutofit/>
          </a:bodyPr>
          <a:lstStyle/>
          <a:p>
            <a:r>
              <a:rPr lang="fr-FR" sz="2800" dirty="0">
                <a:solidFill>
                  <a:schemeClr val="accent2">
                    <a:lumMod val="75000"/>
                  </a:schemeClr>
                </a:solidFill>
              </a:rPr>
              <a:t>Arnoux, le Républicain</a:t>
            </a:r>
          </a:p>
        </p:txBody>
      </p:sp>
      <p:sp>
        <p:nvSpPr>
          <p:cNvPr id="3" name="Espace réservé du contenu 2">
            <a:extLst>
              <a:ext uri="{FF2B5EF4-FFF2-40B4-BE49-F238E27FC236}">
                <a16:creationId xmlns:a16="http://schemas.microsoft.com/office/drawing/2014/main" id="{23AF2C7E-626C-BB68-7BB4-FF1FBE5FFE33}"/>
              </a:ext>
            </a:extLst>
          </p:cNvPr>
          <p:cNvSpPr>
            <a:spLocks noGrp="1"/>
          </p:cNvSpPr>
          <p:nvPr>
            <p:ph idx="1"/>
          </p:nvPr>
        </p:nvSpPr>
        <p:spPr>
          <a:xfrm>
            <a:off x="838200" y="1413164"/>
            <a:ext cx="10515600" cy="4763799"/>
          </a:xfrm>
        </p:spPr>
        <p:txBody>
          <a:bodyPr>
            <a:normAutofit lnSpcReduction="10000"/>
          </a:bodyPr>
          <a:lstStyle/>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 grand vestibule était rempli par un tourbillon de gens furieux, des hommes voulaient monter aux étages supérieurs pour achever de détruire tout ; des gardes nationaux sur les marches s’efforçaient de les retenir.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Le plus intrépide était un chasseur</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nu-tête, la chevelure hérissée, les buffleteries en pièces. Sa chemise faisait un bourrelet entre son pantalon et son habit, et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se débattait au milieu des autres avec acharnement.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Hussonnet, qui avait la vue perçante, reconnut de loin Arnoux.</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315 – III, chap. 1]</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D’ailleurs, la patrie le préoccupait. Maintenant il ne quittait plus l’uniforme. Le 29 mars, il avait défendu les bureaux de la </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Presse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Quand on envahit la Chambre,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se signala par son courage,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il fut du banquet offert à la garde nationale d’Amiens.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335 - chap. III, 1]</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 peuple, encore une fois, pouvait envahir la Chambre, et, à ce propos, il raconta comment il serait mort le 15 mai,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sans le dévouement d’un garde national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Mais c’est votre ami, j’oubliais ! votre ami, le fabricant de faïences, Jacques Arnoux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Les gens de l’émeute l’étouffaient ; ce brave citoyen l’avait pris dans ses bras et déposé à l’écart.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341 – III, chap. 1]</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37100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F8227-CFFA-F083-4622-A3FE9EB02FA0}"/>
              </a:ext>
            </a:extLst>
          </p:cNvPr>
          <p:cNvSpPr>
            <a:spLocks noGrp="1"/>
          </p:cNvSpPr>
          <p:nvPr>
            <p:ph type="title"/>
          </p:nvPr>
        </p:nvSpPr>
        <p:spPr>
          <a:xfrm>
            <a:off x="838200" y="365125"/>
            <a:ext cx="10515600" cy="650875"/>
          </a:xfrm>
        </p:spPr>
        <p:txBody>
          <a:bodyPr>
            <a:normAutofit/>
          </a:bodyPr>
          <a:lstStyle/>
          <a:p>
            <a:r>
              <a:rPr lang="fr-FR" sz="2800" dirty="0">
                <a:solidFill>
                  <a:schemeClr val="accent2">
                    <a:lumMod val="75000"/>
                  </a:schemeClr>
                </a:solidFill>
              </a:rPr>
              <a:t>Le donneur de leçons</a:t>
            </a:r>
          </a:p>
        </p:txBody>
      </p:sp>
      <p:sp>
        <p:nvSpPr>
          <p:cNvPr id="3" name="Espace réservé du contenu 2">
            <a:extLst>
              <a:ext uri="{FF2B5EF4-FFF2-40B4-BE49-F238E27FC236}">
                <a16:creationId xmlns:a16="http://schemas.microsoft.com/office/drawing/2014/main" id="{E59D1077-AEE6-EE73-FACF-5FF670B76ED4}"/>
              </a:ext>
            </a:extLst>
          </p:cNvPr>
          <p:cNvSpPr>
            <a:spLocks noGrp="1"/>
          </p:cNvSpPr>
          <p:nvPr>
            <p:ph idx="1"/>
          </p:nvPr>
        </p:nvSpPr>
        <p:spPr>
          <a:xfrm>
            <a:off x="838200" y="1126836"/>
            <a:ext cx="10515600" cy="5050127"/>
          </a:xfrm>
        </p:spPr>
        <p:txBody>
          <a:bodyPr>
            <a:normAutofit fontScale="85000" lnSpcReduction="100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conversation s'engagea naturellement sur le tabac, les différentes façons de fumer et à propos de la cigarette que Frédéric tenait à sa bouche,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blâma le tabac de Maryland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qu'il appelait un tabac de femmes – (Frédéric à partir de ce jour-là n’en fuma plus consomma plus).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[599_48v - 29v – 31r – 30v] </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tira de sa poche une petite gourde de rhum et versa une cuillerée dans les deux verres avec cet apophtegme :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Buvez donc</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il faut toujours boire quelque chose, en fumant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 grog est ce qu'il y a de plus facile, la bière impossible à trouver, le café excellent, mais le vin détestable excepté celui du Rhin.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[599_41r - 50v – 43r – 34r]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conversation roula d’abord sur les différentes espèces de tabacs, puis, tout naturellement,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sur les femmes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 Monsieur aux bottes rouges devinait à première leurs qualités intimes, exposait des théories ;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et il donna des conseils au jeune homme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et il narrait des anecdotes, se citait lui-même en exemple, débitant tout cela d’un ton paterne et convaincu, avec des locutions prises à l’argot des ateliers avec une ingénuité de corruption fort divertissante.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[599_28r]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Frédéric n'avait pu se retenir de lui confier ses rêves. Il les avait devinés puisqu'il avait reconnu le jeune homme pour artiste. Il les encouragea, il était enthousiaste</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disant qu'il fallait obéir à sa vocation, suivre ses goûts, n'écouter personne.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lui prédit des succès.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[599_44r]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Du reste il ne tenait pas à ses idées.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acceptait les opinions qu’on lui offrait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avec docilité, comme choses indifférentes. Cela permit au bachelier de faire valoir son esprit. Le jeune homme n’avait pu se retenir de lui confier en partie, ses projets.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L’autre les encouragea.</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Alors il fut pris pour lui d’une sorte de reconnaissance.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[35r - 39r – 40r – 44r – 50v]</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p>
          <a:p>
            <a:endParaRPr lang="fr-FR" dirty="0"/>
          </a:p>
        </p:txBody>
      </p:sp>
    </p:spTree>
    <p:extLst>
      <p:ext uri="{BB962C8B-B14F-4D97-AF65-F5344CB8AC3E}">
        <p14:creationId xmlns:p14="http://schemas.microsoft.com/office/powerpoint/2010/main" val="1250686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4BE2-66CC-B997-4E0C-3C688708318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F400AE-18A4-76EB-F9D3-C2FF5D7D75A8}"/>
              </a:ext>
            </a:extLst>
          </p:cNvPr>
          <p:cNvSpPr>
            <a:spLocks noGrp="1"/>
          </p:cNvSpPr>
          <p:nvPr>
            <p:ph type="title"/>
          </p:nvPr>
        </p:nvSpPr>
        <p:spPr>
          <a:xfrm>
            <a:off x="838200" y="799234"/>
            <a:ext cx="10515600" cy="761711"/>
          </a:xfrm>
        </p:spPr>
        <p:txBody>
          <a:bodyPr>
            <a:normAutofit/>
          </a:bodyPr>
          <a:lstStyle/>
          <a:p>
            <a:r>
              <a:rPr lang="fr-FR" sz="2800" dirty="0">
                <a:solidFill>
                  <a:schemeClr val="accent2">
                    <a:lumMod val="75000"/>
                  </a:schemeClr>
                </a:solidFill>
              </a:rPr>
              <a:t>Ses théories sur les femmes</a:t>
            </a:r>
          </a:p>
        </p:txBody>
      </p:sp>
      <p:sp>
        <p:nvSpPr>
          <p:cNvPr id="3" name="Espace réservé du contenu 2">
            <a:extLst>
              <a:ext uri="{FF2B5EF4-FFF2-40B4-BE49-F238E27FC236}">
                <a16:creationId xmlns:a16="http://schemas.microsoft.com/office/drawing/2014/main" id="{A8BF4225-7364-DC53-FB21-F9C9262D3843}"/>
              </a:ext>
            </a:extLst>
          </p:cNvPr>
          <p:cNvSpPr>
            <a:spLocks noGrp="1"/>
          </p:cNvSpPr>
          <p:nvPr>
            <p:ph idx="1"/>
          </p:nvPr>
        </p:nvSpPr>
        <p:spPr>
          <a:xfrm>
            <a:off x="699654" y="1560945"/>
            <a:ext cx="10515600" cy="5107710"/>
          </a:xfrm>
        </p:spPr>
        <p:txBody>
          <a:bodyPr>
            <a:normAutofit lnSpcReduction="100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conversation roula d’abord sur les différentes sortes de tabacs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et bientôt, tout naturellement, sur les femmes.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 Monsieur aux bottes rouges discernait à première vue leurs qualités intimes, il avait étudié leurs tempéraments,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avait des théories, établissait des axiomes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narrait des anecdotes, il se citait lui-même en exemple, débitant tout cela d’une manière convaincue.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[599_26r – 28r]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Alors il se mit à parler de femmes. Il les aimait sans préférence pour aucun genre, d'un amour éclectique et matériel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quelles que fussent leur position dans leur monde ou leur genre de beauté</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Sans préjugés ni préférence pour aucun genre particulier, mais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en étayant ses goûts sur des théories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à lui qui semblaient être le résultat d'études spéciales longuement acquises. Et il les résumait en aphorismes clairs comme eût fait un sculpteur ou un vétérinaire.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[599_26r - 28r - 29v – 30v – 31r – 32r – 33r – 48v]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À la première vue d’une femme il prétendait ne jamais se tromper et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connaître d'après les parties visibles du corps celles qui ne l'étaient pas, comme s’il les voyait nues,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avec le caractère de la personne et son tempérament général.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[599_41r]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Dans sa conviction, des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rapports naturels existaient entre le teint et les membres, entre la ligne et la couleur, la forme et le fond, la surface et l’âme.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[599_41r]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buNone/>
            </a:pPr>
            <a:endParaRPr lang="fr-FR" sz="17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fr-FR" sz="1700" dirty="0"/>
          </a:p>
        </p:txBody>
      </p:sp>
    </p:spTree>
    <p:extLst>
      <p:ext uri="{BB962C8B-B14F-4D97-AF65-F5344CB8AC3E}">
        <p14:creationId xmlns:p14="http://schemas.microsoft.com/office/powerpoint/2010/main" val="939848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9B627-FB8D-FC9F-FB2B-948E827D7679}"/>
              </a:ext>
            </a:extLst>
          </p:cNvPr>
          <p:cNvSpPr>
            <a:spLocks noGrp="1"/>
          </p:cNvSpPr>
          <p:nvPr>
            <p:ph type="title"/>
          </p:nvPr>
        </p:nvSpPr>
        <p:spPr/>
        <p:txBody>
          <a:bodyPr>
            <a:normAutofit/>
          </a:bodyPr>
          <a:lstStyle/>
          <a:p>
            <a:r>
              <a:rPr lang="fr-FR" sz="2800" dirty="0">
                <a:solidFill>
                  <a:schemeClr val="accent2">
                    <a:lumMod val="75000"/>
                  </a:schemeClr>
                </a:solidFill>
              </a:rPr>
              <a:t>Le monde parisien</a:t>
            </a:r>
          </a:p>
        </p:txBody>
      </p:sp>
      <p:sp>
        <p:nvSpPr>
          <p:cNvPr id="3" name="Espace réservé du contenu 2">
            <a:extLst>
              <a:ext uri="{FF2B5EF4-FFF2-40B4-BE49-F238E27FC236}">
                <a16:creationId xmlns:a16="http://schemas.microsoft.com/office/drawing/2014/main" id="{1AD5457B-E4C6-F398-6C96-B7E1C06C5813}"/>
              </a:ext>
            </a:extLst>
          </p:cNvPr>
          <p:cNvSpPr>
            <a:spLocks noGrp="1"/>
          </p:cNvSpPr>
          <p:nvPr>
            <p:ph idx="1"/>
          </p:nvPr>
        </p:nvSpPr>
        <p:spPr/>
        <p:txBody>
          <a:bodyPr>
            <a:normAutofit fontScale="925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Autre cause d'éblouissement : Paris</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Son nouvel ami connaissait à fond comme personne, dans sa surface et son essence, la vie parisienne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savait les théâtres, les restaurants, les ateliers, les cercles, les bureaux de journal et il en donnait le caractère par un mot technique,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en apportant presque l'odeur. Il exhalait ce dont Frédéric était en quête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appelait les grands hommes/artistes du jour par leurs noms propres.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[599_07v] [50v – 40r – 35v – 31v – 39r – 44r – 75v]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cita en preuve quelques-unes des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actrices célèbres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célébrités féminines des petits théâtres ou de la haute prostitution parisienne</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[599_41r - 42r -30v]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r"/>
              </a:tabLst>
            </a:pP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Quel individu ! quel parisien ! quelle expérience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connaissait les coulisses des théâtres et les actrices, l’intérieur des ateliers, les cercles, les restaurants, les journaux, les grands hommes contemporains. Il appelait les plus fameux par leur prénom tout simplement,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les recevait à dîner quelquefois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À cette révélation, le jeune homme le contempla avec ébahissement.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 - 40r – 07v – 39r – 44r – 48v]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1450329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FA9F3-16ED-BE7B-C952-D51D6EDF676F}"/>
              </a:ext>
            </a:extLst>
          </p:cNvPr>
          <p:cNvSpPr>
            <a:spLocks noGrp="1"/>
          </p:cNvSpPr>
          <p:nvPr>
            <p:ph type="title"/>
          </p:nvPr>
        </p:nvSpPr>
        <p:spPr/>
        <p:txBody>
          <a:bodyPr>
            <a:normAutofit/>
          </a:bodyPr>
          <a:lstStyle/>
          <a:p>
            <a:r>
              <a:rPr lang="fr-FR" sz="2800" dirty="0">
                <a:solidFill>
                  <a:schemeClr val="accent2">
                    <a:lumMod val="75000"/>
                  </a:schemeClr>
                </a:solidFill>
              </a:rPr>
              <a:t>Arnoux, le scientifique - I </a:t>
            </a:r>
          </a:p>
        </p:txBody>
      </p:sp>
      <p:sp>
        <p:nvSpPr>
          <p:cNvPr id="3" name="Espace réservé du contenu 2">
            <a:extLst>
              <a:ext uri="{FF2B5EF4-FFF2-40B4-BE49-F238E27FC236}">
                <a16:creationId xmlns:a16="http://schemas.microsoft.com/office/drawing/2014/main" id="{B96631A5-5F14-C48F-FCDF-E2C90B70FE30}"/>
              </a:ext>
            </a:extLst>
          </p:cNvPr>
          <p:cNvSpPr>
            <a:spLocks noGrp="1"/>
          </p:cNvSpPr>
          <p:nvPr>
            <p:ph idx="1"/>
          </p:nvPr>
        </p:nvSpPr>
        <p:spPr/>
        <p:txBody>
          <a:bodyPr>
            <a:normAutofit fontScale="92500"/>
          </a:bodyPr>
          <a:lstStyle/>
          <a:p>
            <a:pPr marL="342900" lvl="0" indent="-342900">
              <a:lnSpc>
                <a:spcPct val="115000"/>
              </a:lnSpc>
              <a:buFont typeface="Wingdings" panose="05000000000000000000" pitchFamily="2" charset="2"/>
              <a:buChar char=""/>
              <a:tabLst>
                <a:tab pos="2949575"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le vit remuer les lèvres vivement comme quelqu'un qui fait des comptes - qui levait les yeux en considérant le haut de la cheminée avec une grande attention. Et sans répondre à la question de Frédéric, il lui fit signe tout en tirant sa montre de ne pas le déranger.</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Alors il balbutia avec volubilité une effrayante multiplication de chiffres, un long calcul qu’il se mit à faire de tête pour savoir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combien la machine donnant 53 coups de piston à la minute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en donnerait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pour un voyage autour du monde qui durerait trois ans </a:t>
            </a:r>
            <a:br>
              <a:rPr lang="fr-FR" sz="1800" kern="100" dirty="0">
                <a:solidFill>
                  <a:srgbClr val="C00000"/>
                </a:solidFill>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&amp;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combien coûtait à l’armateur chaque coup de piston en admettant pour le navire un prix de quarante mille francs/ livres d’achat, à douze heures de marche par jour &amp; une durée moyenne de vingt-cinq ans.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Quand il eut trouvé son résultat il parut content – Ensuite promena ses regards sur la campagne.</a:t>
            </a:r>
            <a:r>
              <a:rPr lang="fr-FR" sz="18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[599_43v]</a:t>
            </a:r>
            <a:b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b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[599_38r</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[599_35r</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[599_31v</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[599_37r</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a:t>
            </a:r>
            <a:r>
              <a:rPr lang="fr-FR" sz="1500" kern="100" dirty="0">
                <a:solidFill>
                  <a:srgbClr val="7030A0"/>
                </a:solidFill>
                <a:effectLst/>
                <a:latin typeface="Times New Roman" panose="02020603050405020304" pitchFamily="18"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 </a:t>
            </a:r>
            <a:r>
              <a:rPr lang="fr-FR" sz="15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5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[600_75v]</a:t>
            </a:r>
            <a:b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br>
            <a:endPar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buFont typeface="Wingdings" panose="05000000000000000000" pitchFamily="2" charset="2"/>
              <a:buChar char=""/>
              <a:tabLst>
                <a:tab pos="2949575" algn="l"/>
              </a:tabLst>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[Texte final]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Mais il s’interrompit pour observer le tuyau de la cheminée, puis il marmotta vite un long calcul, afin de savoir « combien chaque coup de piston, à tant de fois par minute, devait, etc. ». Et, la somme trouvée, il admira beaucoup le paysage. Il se disait heureux d’être échappé aux affaires.</a:t>
            </a:r>
          </a:p>
        </p:txBody>
      </p:sp>
    </p:spTree>
    <p:extLst>
      <p:ext uri="{BB962C8B-B14F-4D97-AF65-F5344CB8AC3E}">
        <p14:creationId xmlns:p14="http://schemas.microsoft.com/office/powerpoint/2010/main" val="3012162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33E4E-E1C1-C31F-DA9A-B1A1645C452A}"/>
              </a:ext>
            </a:extLst>
          </p:cNvPr>
          <p:cNvSpPr>
            <a:spLocks noGrp="1"/>
          </p:cNvSpPr>
          <p:nvPr>
            <p:ph type="title"/>
          </p:nvPr>
        </p:nvSpPr>
        <p:spPr>
          <a:xfrm>
            <a:off x="838200" y="365126"/>
            <a:ext cx="10515600" cy="687820"/>
          </a:xfrm>
        </p:spPr>
        <p:txBody>
          <a:bodyPr>
            <a:normAutofit/>
          </a:bodyPr>
          <a:lstStyle/>
          <a:p>
            <a:r>
              <a:rPr lang="fr-FR" sz="2800" dirty="0">
                <a:solidFill>
                  <a:schemeClr val="accent2">
                    <a:lumMod val="75000"/>
                  </a:schemeClr>
                </a:solidFill>
              </a:rPr>
              <a:t>Arnoux, le scientifique - II</a:t>
            </a:r>
          </a:p>
        </p:txBody>
      </p:sp>
      <p:sp>
        <p:nvSpPr>
          <p:cNvPr id="3" name="Espace réservé du contenu 2">
            <a:extLst>
              <a:ext uri="{FF2B5EF4-FFF2-40B4-BE49-F238E27FC236}">
                <a16:creationId xmlns:a16="http://schemas.microsoft.com/office/drawing/2014/main" id="{2A7EC4FC-4BD3-77B9-EAFA-2A37A858E529}"/>
              </a:ext>
            </a:extLst>
          </p:cNvPr>
          <p:cNvSpPr>
            <a:spLocks noGrp="1"/>
          </p:cNvSpPr>
          <p:nvPr>
            <p:ph idx="1"/>
          </p:nvPr>
        </p:nvSpPr>
        <p:spPr>
          <a:xfrm>
            <a:off x="838200" y="1283854"/>
            <a:ext cx="10515600" cy="5209019"/>
          </a:xfrm>
        </p:spPr>
        <p:txBody>
          <a:bodyPr>
            <a:normAutofit fontScale="92500" lnSpcReduction="20000"/>
          </a:bodyPr>
          <a:lstStyle/>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se pencha vers son oreille, mystérieusement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Je cherche à retrouver le rouge de cuivre des Chinois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Et il expliqua ce qu’étaient la couverte et le petit feu.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[Page145 – II, chap.1]</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Arnoux se donnait beaucoup de peine dans sa fabrique.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cherchait le rouge de cuivre des Chinois ; mais ses couleurs se volatilisaient par la cuisson. Afin d’éviter les gerçures de ses faïences, il mêlait de la chaux à son argile ; mais les pièces se brisaient pour la plupart, l’émail de ses peintures sur cru bouillonnait, ses grandes plaques gondolaient ; et, attribuant ces mécomptes au mauvais outillage de sa fabrique, il voulait se faire faire d’autres moulins à broyer, d’autres séchoirs.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176 - II, chap. 2]</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Après avoir cherché le rouge de cuivre des Chinois,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il avait voulu faire des majoliques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des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faënza</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de l’étrusque, de l’oriental, tenté enfin quelques-uns des perfectionnements réalisés plus tard.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222 – II, chap. 3]</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Dambreuse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Union générale des Houilles françaises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était constituée ; on n’attendait plus que l’ordonnance. Le fait seul de la fusion diminuait les frais de surveillance et de main-d’œuvre, augmentait les bénéfices. De plus</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la Société imaginait une chose nouvelle, qui était d’intéresser les ouvriers à son entreprise. Elle leur bâtirait des maisons, des logements salubres ; enfin elle se constituait le fournisseur de ses employés, leur livrait tout à prix de revient.</a:t>
            </a:r>
            <a:b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Et ils gagneront, monsieur ; voilà du véritable progrès ; c’est répondre victorieusement à certaines criailleries républicaines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216 – II, chap. 3]</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031829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E5047-1EF8-F8C6-ED39-19E4042F9A77}"/>
              </a:ext>
            </a:extLst>
          </p:cNvPr>
          <p:cNvSpPr>
            <a:spLocks noGrp="1"/>
          </p:cNvSpPr>
          <p:nvPr>
            <p:ph type="title"/>
          </p:nvPr>
        </p:nvSpPr>
        <p:spPr/>
        <p:txBody>
          <a:bodyPr>
            <a:normAutofit/>
          </a:bodyPr>
          <a:lstStyle/>
          <a:p>
            <a:r>
              <a:rPr lang="fr-FR" sz="2800" dirty="0">
                <a:solidFill>
                  <a:schemeClr val="accent2">
                    <a:lumMod val="75000"/>
                  </a:schemeClr>
                </a:solidFill>
              </a:rPr>
              <a:t>L’inculture</a:t>
            </a:r>
            <a:r>
              <a:rPr lang="fr-FR" sz="2800" dirty="0">
                <a:solidFill>
                  <a:srgbClr val="C00000"/>
                </a:solidFill>
              </a:rPr>
              <a:t> d’Arnoux</a:t>
            </a:r>
          </a:p>
        </p:txBody>
      </p:sp>
      <p:sp>
        <p:nvSpPr>
          <p:cNvPr id="3" name="Espace réservé du contenu 2">
            <a:extLst>
              <a:ext uri="{FF2B5EF4-FFF2-40B4-BE49-F238E27FC236}">
                <a16:creationId xmlns:a16="http://schemas.microsoft.com/office/drawing/2014/main" id="{8E88E19E-022F-0601-C221-F3464B13C4C5}"/>
              </a:ext>
            </a:extLst>
          </p:cNvPr>
          <p:cNvSpPr>
            <a:spLocks noGrp="1"/>
          </p:cNvSpPr>
          <p:nvPr>
            <p:ph idx="1"/>
          </p:nvPr>
        </p:nvSpPr>
        <p:spPr/>
        <p:txBody>
          <a:bodyPr>
            <a:normAutofit fontScale="92500"/>
          </a:bodyPr>
          <a:lstStyle/>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Alors parlèrent de leurs œuvres. Mais Frédéric s’aperçut alors qu'il [Arnoux] ne les connaissait pas si bien, qu’il les avait médiocrement étudiées.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Cet esprit si fin/si malin commettait </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d'étranges méprises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mettait au même rang tel barbouilleur avec un grand poète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pourvu que ça fût justifié par le succès - pourvu qu'ils fussent acclamés – il réglait son admiration sur le succès. Mais donnait les lieux-communs de la critique, </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toutes les idées reçues de l’époque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attribuant à l’un ce qui était à l'autre, </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confondant dans une estime égale les talents populaciers avec les génies patriciens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pourvu qu'ils fussent acclamés par le succès car il suivait le goût de la multitude et </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répétait comme un bourgeois les lieux communs de la critique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4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[599_44r] — [599_40r]</a:t>
            </a:r>
          </a:p>
          <a:p>
            <a:pPr marL="342900" indent="-342900">
              <a:lnSpc>
                <a:spcPct val="115000"/>
              </a:lnSpc>
              <a:buSzPts val="1200"/>
              <a:buFont typeface="Wingdings" panose="05000000000000000000" pitchFamily="2" charset="2"/>
              <a:buChar char=""/>
            </a:pP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Du reste il ne tenait pas à ses idées. Il acceptait les opinions qu’on lui offrait, avec docilité, comme choses indifférentes </a:t>
            </a:r>
            <a:r>
              <a:rPr lang="fr-FR" sz="1800" dirty="0">
                <a:effectLst/>
                <a:latin typeface="Aptos" panose="020B0004020202020204" pitchFamily="34" charset="0"/>
                <a:ea typeface="Yu Gothic" panose="020B0400000000000000" pitchFamily="34" charset="-128"/>
                <a:cs typeface="Times New Roman" panose="02020603050405020304" pitchFamily="18" charset="0"/>
              </a:rPr>
              <a:t>et ne se fâchait point de les voir contredites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4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[599_44r</a:t>
            </a:r>
            <a:r>
              <a:rPr lang="fr-FR" sz="14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 -</a:t>
            </a:r>
            <a:r>
              <a:rPr lang="fr-FR" sz="14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39r - 40r - 34r - 35r - 36r - 37r ] [600_75v]</a:t>
            </a:r>
          </a:p>
          <a:p>
            <a:pPr marL="342900" indent="-342900">
              <a:lnSpc>
                <a:spcPct val="115000"/>
              </a:lnSpc>
              <a:buSzPts val="1200"/>
              <a:buFont typeface="Wingdings" panose="05000000000000000000" pitchFamily="2" charset="2"/>
              <a:buChar char=""/>
            </a:pPr>
            <a:endParaRPr lang="fr-FR" sz="14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endParaRPr>
          </a:p>
          <a:p>
            <a:pPr marL="342900" indent="-342900">
              <a:lnSpc>
                <a:spcPct val="115000"/>
              </a:lnSpc>
              <a:buSzPts val="1200"/>
              <a:buFont typeface="Wingdings" panose="05000000000000000000" pitchFamily="2" charset="2"/>
              <a:buChar char=""/>
            </a:pPr>
            <a:r>
              <a:rPr lang="fr-FR" sz="15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Texte final : Passage non retenu</a:t>
            </a:r>
            <a:endParaRPr lang="fr-FR" sz="1500" kern="100" dirty="0">
              <a:effectLst/>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pP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2355452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BAAA91-1C7A-8695-0191-8DEADE6F5189}"/>
              </a:ext>
            </a:extLst>
          </p:cNvPr>
          <p:cNvSpPr>
            <a:spLocks noGrp="1"/>
          </p:cNvSpPr>
          <p:nvPr>
            <p:ph type="title"/>
          </p:nvPr>
        </p:nvSpPr>
        <p:spPr>
          <a:xfrm>
            <a:off x="838200" y="365126"/>
            <a:ext cx="10515600" cy="687820"/>
          </a:xfrm>
        </p:spPr>
        <p:txBody>
          <a:bodyPr>
            <a:normAutofit/>
          </a:bodyPr>
          <a:lstStyle/>
          <a:p>
            <a:r>
              <a:rPr lang="fr-FR" sz="2800" dirty="0">
                <a:solidFill>
                  <a:schemeClr val="accent2">
                    <a:lumMod val="75000"/>
                  </a:schemeClr>
                </a:solidFill>
              </a:rPr>
              <a:t>L’inculture autour de Frédéric</a:t>
            </a:r>
          </a:p>
        </p:txBody>
      </p:sp>
      <p:sp>
        <p:nvSpPr>
          <p:cNvPr id="3" name="Espace réservé du contenu 2">
            <a:extLst>
              <a:ext uri="{FF2B5EF4-FFF2-40B4-BE49-F238E27FC236}">
                <a16:creationId xmlns:a16="http://schemas.microsoft.com/office/drawing/2014/main" id="{C8E6C920-9872-0023-0E40-0A71B2E34F93}"/>
              </a:ext>
            </a:extLst>
          </p:cNvPr>
          <p:cNvSpPr>
            <a:spLocks noGrp="1"/>
          </p:cNvSpPr>
          <p:nvPr>
            <p:ph idx="1"/>
          </p:nvPr>
        </p:nvSpPr>
        <p:spPr>
          <a:xfrm>
            <a:off x="838200" y="1126836"/>
            <a:ext cx="10515600" cy="5153891"/>
          </a:xfrm>
        </p:spPr>
        <p:txBody>
          <a:bodyPr>
            <a:normAutofit fontScale="92500" lnSpcReduction="10000"/>
          </a:bodyPr>
          <a:lstStyle/>
          <a:p>
            <a:pPr>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Madame Arnoux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En effet, il s’aperçut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qu’elle n'entendait rien au rythme des vers - pas une idée de la chronologie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Mais ce qui l'eût choqué dans une autre femme le charmait dans celle-ci. Ce qui n'était pas dans l’imagination était dans l’exaltation de nerfs et de cœur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[606_118r et 112v – II, chap. 6, passage supprimé]</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Rosanette</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Après la place de la Concorde, ils prirent par le quai de la Conférence et le quai de Billy, où l’on remarque un cèdre dans un jardin. Rosanette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croyait le Liban situé en Chine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elle rit elle-même de son ignorance et pria Frédéric de lui donner des leçons de géographie.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230 – II, chap. 4]</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Louise Roque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Son cœur, privé d’amour, se rejeta sur cette amitié d’enfant ; il lui dessinait des bonshommes, lui contait des histoires et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se mit à lui faire des lectures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commença par les </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Annales romantiques,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un recueil de vers et de prose, alors célèbre. Puis, oubliant son âge, tant son intelligence le charmait, il lut successivement </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Atala, Cinq-Mars,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les </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Feuilles d’automne</a:t>
            </a:r>
            <a:r>
              <a:rPr lang="fr-FR" sz="1800" i="1"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127 - I, chap. 6]</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Mme Dambreuse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lui lisait des pages de poésie, en y mettant toute son âme, afin de l’émouvoir, et pour se faire admirer</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Elle l’arrêtait par une remarque dénigrante ou une observation pratique ; et leur causerie retombait sans cesse dans l’éternelle question de l’Amour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385 – III, chap. 3]</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208996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1D7F05-7637-4BA0-3EE0-CD4F44F089AD}"/>
              </a:ext>
            </a:extLst>
          </p:cNvPr>
          <p:cNvSpPr>
            <a:spLocks noGrp="1"/>
          </p:cNvSpPr>
          <p:nvPr>
            <p:ph type="title"/>
          </p:nvPr>
        </p:nvSpPr>
        <p:spPr>
          <a:xfrm>
            <a:off x="838200" y="365125"/>
            <a:ext cx="10515600" cy="660111"/>
          </a:xfrm>
        </p:spPr>
        <p:txBody>
          <a:bodyPr>
            <a:normAutofit/>
          </a:bodyPr>
          <a:lstStyle/>
          <a:p>
            <a:r>
              <a:rPr lang="fr-FR" sz="2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Frédéric est ébloui par Arnoux</a:t>
            </a:r>
            <a:endParaRPr lang="fr-FR" sz="2800" dirty="0">
              <a:solidFill>
                <a:schemeClr val="accent2">
                  <a:lumMod val="75000"/>
                </a:schemeClr>
              </a:solidFill>
            </a:endParaRPr>
          </a:p>
        </p:txBody>
      </p:sp>
      <p:sp>
        <p:nvSpPr>
          <p:cNvPr id="3" name="Espace réservé du contenu 2">
            <a:extLst>
              <a:ext uri="{FF2B5EF4-FFF2-40B4-BE49-F238E27FC236}">
                <a16:creationId xmlns:a16="http://schemas.microsoft.com/office/drawing/2014/main" id="{43D61D29-2DBA-C3BD-D2C0-E535FE43CC02}"/>
              </a:ext>
            </a:extLst>
          </p:cNvPr>
          <p:cNvSpPr>
            <a:spLocks noGrp="1"/>
          </p:cNvSpPr>
          <p:nvPr>
            <p:ph idx="1"/>
          </p:nvPr>
        </p:nvSpPr>
        <p:spPr>
          <a:xfrm>
            <a:off x="838200" y="1117600"/>
            <a:ext cx="10515600" cy="5059363"/>
          </a:xfrm>
        </p:spPr>
        <p:txBody>
          <a:bodyPr>
            <a:normAutofit fontScale="92500" lnSpcReduction="10000"/>
          </a:bodyPr>
          <a:lstStyle/>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Femmes. Aphorisme de vétérinaires. Il savait d'après les parties visibles les parties cachées – (exemples.)   Fr.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ébloui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[599_48v]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Que peut-il être ? » se demandait Frédéric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ébahi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[599_41r]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Bien qu'il jugeât son intelligence au-dessous de la sienne, et ses penchants un peu grossiers, Frédéric n’en n'éprouvait pas moins un certain respect pour lui et même un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certain éblouissement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[599_31v]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Bien que son intelligence fût médiocre,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il n’avait pas moins une sorte de respect pour lui et comme l'éblouissement qui rayonne des castes supérieures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[599_43v]</a:t>
            </a: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Quel individu ! quel parisien ! quelle expérience ! Il connaissait les coulisses des théâtres et les actrices, l’intérieur des ateliers, les cercles, les restaurants, les journaux, les grands hommes contemporains. Il appelait les plus fameux par leur prénom tout simplement, les recevait à dîner quelquefois. À cette révélation, le jeune homme le contempla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avec ébahissement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a:t>
            </a: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appelait les grands hommes, les artistes du jour par leurs noms propres. Il lui échappa de dire qu'il en recevait à dîner, Frédéric le regarda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avec l'admiration qu'aurait un soldat pour son empereur voyageant incognito</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[599_07v]</a:t>
            </a:r>
          </a:p>
        </p:txBody>
      </p:sp>
    </p:spTree>
    <p:extLst>
      <p:ext uri="{BB962C8B-B14F-4D97-AF65-F5344CB8AC3E}">
        <p14:creationId xmlns:p14="http://schemas.microsoft.com/office/powerpoint/2010/main" val="112657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49A76-4AE9-FF3C-D0FB-8004D46EF980}"/>
              </a:ext>
            </a:extLst>
          </p:cNvPr>
          <p:cNvSpPr>
            <a:spLocks noGrp="1"/>
          </p:cNvSpPr>
          <p:nvPr>
            <p:ph type="title"/>
          </p:nvPr>
        </p:nvSpPr>
        <p:spPr>
          <a:xfrm>
            <a:off x="838200" y="365125"/>
            <a:ext cx="10515600" cy="798657"/>
          </a:xfrm>
        </p:spPr>
        <p:txBody>
          <a:bodyPr>
            <a:normAutofit/>
          </a:bodyPr>
          <a:lstStyle/>
          <a:p>
            <a:r>
              <a:rPr lang="fr-FR" sz="2800" dirty="0">
                <a:solidFill>
                  <a:schemeClr val="accent2">
                    <a:lumMod val="75000"/>
                  </a:schemeClr>
                </a:solidFill>
              </a:rPr>
              <a:t>Naissance d’une amitié - I</a:t>
            </a:r>
          </a:p>
        </p:txBody>
      </p:sp>
      <p:sp>
        <p:nvSpPr>
          <p:cNvPr id="3" name="Espace réservé du contenu 2">
            <a:extLst>
              <a:ext uri="{FF2B5EF4-FFF2-40B4-BE49-F238E27FC236}">
                <a16:creationId xmlns:a16="http://schemas.microsoft.com/office/drawing/2014/main" id="{43B8B66D-FCF8-D97E-B8EE-BC9EB2174D63}"/>
              </a:ext>
            </a:extLst>
          </p:cNvPr>
          <p:cNvSpPr>
            <a:spLocks noGrp="1"/>
          </p:cNvSpPr>
          <p:nvPr>
            <p:ph idx="1"/>
          </p:nvPr>
        </p:nvSpPr>
        <p:spPr>
          <a:xfrm>
            <a:off x="838200" y="1376218"/>
            <a:ext cx="10515600" cy="4800745"/>
          </a:xfrm>
        </p:spPr>
        <p:txBody>
          <a:bodyPr>
            <a:normAutofit/>
          </a:bodyPr>
          <a:lstStyle/>
          <a:p>
            <a:pPr marL="128905" indent="-285750">
              <a:lnSpc>
                <a:spcPct val="115000"/>
              </a:lnSpc>
              <a:spcAft>
                <a:spcPts val="800"/>
              </a:spcAft>
              <a:buFont typeface="Wingdings" panose="05000000000000000000" pitchFamily="2" charset="2"/>
              <a:buChar char="v"/>
              <a:tabLst>
                <a:tab pos="2948940" algn="r"/>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Leurs opinions,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leurs sentiments en politique étaient les mêmes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Leurs remarques sur les gens autour d’eux s’accordèrent.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 – 35v]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128905" indent="-285750">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permit au jeune homme de faire valoir son esprit et le jeune homme ne put se retenir de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lui confier ses projets ; immédiatement l’autre les encouragea</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[599_34r – 35r – 37r – 50v]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128905" indent="-285750">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ce qui le flattait c'était la familiarité de son nouvel ami. Les âges d'un homme pareil l’avaient tenu à distance ;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le mêlait à lui, lui supposant une expérience qu'il n'avait pas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que Frédéric n’osait démentir.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[599_48v]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Frédéric n'avait pu se retenir de lui confier ses rêves. Il les avait devinés puisqu'il avait reconnu le jeune homme pour artiste. Il les encouragea.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était enthousiaste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disant qu'il fallait obéir à sa vocation, suivre ses goûts, n'écouter personne. Il lui prédit des succès, et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Frédéric en pensant aux négations dont il avait été accablé dans sa famille fut pris pour lui de reconnaissance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de tendresse, d'attendrissement.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[599_44r]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205888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DA8A6-03AA-4FE0-F754-311C7C99CBF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C307EF-E9E2-76CA-6083-9EBA2D4FFE3E}"/>
              </a:ext>
            </a:extLst>
          </p:cNvPr>
          <p:cNvSpPr>
            <a:spLocks noGrp="1"/>
          </p:cNvSpPr>
          <p:nvPr>
            <p:ph type="title"/>
          </p:nvPr>
        </p:nvSpPr>
        <p:spPr/>
        <p:txBody>
          <a:bodyPr>
            <a:normAutofit/>
          </a:bodyPr>
          <a:lstStyle/>
          <a:p>
            <a:r>
              <a:rPr lang="fr-FR" sz="2800" dirty="0">
                <a:solidFill>
                  <a:schemeClr val="accent2">
                    <a:lumMod val="75000"/>
                  </a:schemeClr>
                </a:solidFill>
              </a:rPr>
              <a:t>4258 manuscrits de brouillon</a:t>
            </a:r>
          </a:p>
        </p:txBody>
      </p:sp>
      <p:pic>
        <p:nvPicPr>
          <p:cNvPr id="6" name="Espace réservé du contenu 5">
            <a:extLst>
              <a:ext uri="{FF2B5EF4-FFF2-40B4-BE49-F238E27FC236}">
                <a16:creationId xmlns:a16="http://schemas.microsoft.com/office/drawing/2014/main" id="{5686E481-070C-5F7A-6674-923D9850F59D}"/>
              </a:ext>
            </a:extLst>
          </p:cNvPr>
          <p:cNvPicPr>
            <a:picLocks noGrp="1" noChangeAspect="1"/>
          </p:cNvPicPr>
          <p:nvPr>
            <p:ph idx="1"/>
          </p:nvPr>
        </p:nvPicPr>
        <p:blipFill>
          <a:blip r:embed="rId3"/>
          <a:stretch>
            <a:fillRect/>
          </a:stretch>
        </p:blipFill>
        <p:spPr>
          <a:xfrm>
            <a:off x="1848464" y="1487157"/>
            <a:ext cx="9335351" cy="4657570"/>
          </a:xfrm>
        </p:spPr>
      </p:pic>
    </p:spTree>
    <p:extLst>
      <p:ext uri="{BB962C8B-B14F-4D97-AF65-F5344CB8AC3E}">
        <p14:creationId xmlns:p14="http://schemas.microsoft.com/office/powerpoint/2010/main" val="18624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C6964A-6F01-765A-DDB9-81C181F76E79}"/>
              </a:ext>
            </a:extLst>
          </p:cNvPr>
          <p:cNvSpPr>
            <a:spLocks noGrp="1"/>
          </p:cNvSpPr>
          <p:nvPr>
            <p:ph type="title"/>
          </p:nvPr>
        </p:nvSpPr>
        <p:spPr>
          <a:xfrm>
            <a:off x="838200" y="365125"/>
            <a:ext cx="10515600" cy="807893"/>
          </a:xfrm>
        </p:spPr>
        <p:txBody>
          <a:bodyPr>
            <a:normAutofit/>
          </a:bodyPr>
          <a:lstStyle/>
          <a:p>
            <a:r>
              <a:rPr lang="fr-FR" sz="2800" dirty="0">
                <a:solidFill>
                  <a:schemeClr val="accent2">
                    <a:lumMod val="75000"/>
                  </a:schemeClr>
                </a:solidFill>
              </a:rPr>
              <a:t>Naissance d’une amitié - II</a:t>
            </a:r>
          </a:p>
        </p:txBody>
      </p:sp>
      <p:sp>
        <p:nvSpPr>
          <p:cNvPr id="3" name="Espace réservé du contenu 2">
            <a:extLst>
              <a:ext uri="{FF2B5EF4-FFF2-40B4-BE49-F238E27FC236}">
                <a16:creationId xmlns:a16="http://schemas.microsoft.com/office/drawing/2014/main" id="{037F306F-93C7-B75D-A872-E1EE926492EB}"/>
              </a:ext>
            </a:extLst>
          </p:cNvPr>
          <p:cNvSpPr>
            <a:spLocks noGrp="1"/>
          </p:cNvSpPr>
          <p:nvPr>
            <p:ph idx="1"/>
          </p:nvPr>
        </p:nvSpPr>
        <p:spPr>
          <a:xfrm>
            <a:off x="838200" y="1339273"/>
            <a:ext cx="10515600" cy="4837690"/>
          </a:xfrm>
        </p:spPr>
        <p:txBody>
          <a:bodyPr>
            <a:normAutofit fontScale="92500" lnSpcReduction="20000"/>
          </a:bodyPr>
          <a:lstStyle/>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Bien qu'il jugeât son intelligence inférieure à la sienne, Frédéric n'en éprouvait pas moins de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respect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pour lui. En regardant cet homme, une foule de pensées, d'images rapides l’assiégeait. C'était comme un rideau de théâtre cachant des choses amusantes,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il se sentait l'aimer</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600_75v - 36r – 37r – 38r]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ce qui le flattait surtout</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ce qui le séduisait jusqu'au fond de l'âme,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c'était cette familiarité d'un homme mûr qui par la confidence de ses goûts/prédilections semblait lui supposer une expérience égale, et le monter à son niveau. Jamais jusqu'à présent, on avait fait un tel honneur à sa jeunesse. Beaucoup de choses lui furent alors révélées. C'était un amusement et une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initiation</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[599_40r - 07v – 43r – 39r]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Du reste il ne tenait pas à ses idées. Il acceptait les opinions qu’on lui offrait, avec docilité, comme choses indifférentes. Cela permit au bachelier de faire valoir son esprit. Le jeune homme n’avait pu se retenir de lui confier en partie, ses projets. L’autre les encouragea. Alors il fut pris pour lui d’une sorte de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reconnaissance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Mais d'où venait cette affinité de sentiments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avait beau trouver ses goûts un peu grossiers/vulgaires il sentait entre eux comme une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parité de sentiments. Une certaine ressemblance de sentiments les rapprochait, les attachait l'un à l'autre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 – 07v]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Son nouvel ami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lui apportait comme l'émanation de l'existence parisienne.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[599_40r – 07v - 44r ]</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214549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D081A-472C-55E0-69AE-996900155B4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BC79DB-32C5-32A4-25D8-5BEAEB21A069}"/>
              </a:ext>
            </a:extLst>
          </p:cNvPr>
          <p:cNvSpPr>
            <a:spLocks noGrp="1"/>
          </p:cNvSpPr>
          <p:nvPr>
            <p:ph type="title"/>
          </p:nvPr>
        </p:nvSpPr>
        <p:spPr>
          <a:xfrm>
            <a:off x="838200" y="365125"/>
            <a:ext cx="10515600" cy="807893"/>
          </a:xfrm>
        </p:spPr>
        <p:txBody>
          <a:bodyPr>
            <a:normAutofit/>
          </a:bodyPr>
          <a:lstStyle/>
          <a:p>
            <a:r>
              <a:rPr lang="fr-FR" sz="2800" dirty="0">
                <a:solidFill>
                  <a:schemeClr val="accent2">
                    <a:lumMod val="75000"/>
                  </a:schemeClr>
                </a:solidFill>
              </a:rPr>
              <a:t>Les sentiments de Frédéric pour Arnoux</a:t>
            </a:r>
          </a:p>
        </p:txBody>
      </p:sp>
      <p:sp>
        <p:nvSpPr>
          <p:cNvPr id="3" name="Espace réservé du contenu 2">
            <a:extLst>
              <a:ext uri="{FF2B5EF4-FFF2-40B4-BE49-F238E27FC236}">
                <a16:creationId xmlns:a16="http://schemas.microsoft.com/office/drawing/2014/main" id="{981122CD-6C54-C648-EB29-24C8D7667B91}"/>
              </a:ext>
            </a:extLst>
          </p:cNvPr>
          <p:cNvSpPr>
            <a:spLocks noGrp="1"/>
          </p:cNvSpPr>
          <p:nvPr>
            <p:ph idx="1"/>
          </p:nvPr>
        </p:nvSpPr>
        <p:spPr>
          <a:xfrm>
            <a:off x="838200" y="1339273"/>
            <a:ext cx="10515600" cy="4837690"/>
          </a:xfrm>
        </p:spPr>
        <p:txBody>
          <a:bodyPr>
            <a:normAutofit fontScale="92500" lnSpcReduction="10000"/>
          </a:bodyPr>
          <a:lstStyle/>
          <a:p>
            <a:pPr>
              <a:lnSpc>
                <a:spcPct val="115000"/>
              </a:lnSpc>
              <a:spcAft>
                <a:spcPts val="800"/>
              </a:spcAft>
              <a:tabLst>
                <a:tab pos="2948940" algn="l"/>
              </a:tabLst>
            </a:pPr>
            <a:r>
              <a:rPr lang="fr-FR" sz="1800" dirty="0">
                <a:effectLst/>
                <a:latin typeface="Aptos" panose="020B0004020202020204" pitchFamily="34" charset="0"/>
                <a:ea typeface="Yu Gothic" panose="020B0400000000000000" pitchFamily="34" charset="-128"/>
                <a:cs typeface="Times New Roman" panose="02020603050405020304" pitchFamily="18" charset="0"/>
              </a:rPr>
              <a:t>Surcroît, </a:t>
            </a:r>
            <a:r>
              <a:rPr lang="fr-FR" sz="18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redoublement de sympathie </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Il se sentait l'aimer </a:t>
            </a:r>
            <a:r>
              <a:rPr lang="fr-FR" sz="1800" dirty="0">
                <a:effectLst/>
                <a:latin typeface="Aptos" panose="020B0004020202020204" pitchFamily="34" charset="0"/>
                <a:ea typeface="Yu Gothic" panose="020B0400000000000000" pitchFamily="34" charset="-128"/>
                <a:cs typeface="Times New Roman" panose="02020603050405020304" pitchFamily="18" charset="0"/>
              </a:rPr>
              <a:t>- Il l’en aima davantage</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Mais il était surtout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charmé</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Mais il était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séduit</a:t>
            </a:r>
            <a:r>
              <a:rPr lang="fr-FR" sz="1800" dirty="0">
                <a:effectLst/>
                <a:latin typeface="Aptos" panose="020B0004020202020204" pitchFamily="34" charset="0"/>
                <a:ea typeface="Yu Gothic" panose="020B0400000000000000" pitchFamily="34" charset="-128"/>
                <a:cs typeface="Times New Roman" panose="02020603050405020304" pitchFamily="18" charset="0"/>
              </a:rPr>
              <a:t>, flatté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jusqu’au fond de l’âme </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Tout lui plaisait</a:t>
            </a:r>
          </a:p>
          <a:p>
            <a:pPr>
              <a:lnSpc>
                <a:spcPct val="115000"/>
              </a:lnSpc>
              <a:spcAft>
                <a:spcPts val="800"/>
              </a:spcAft>
              <a:tabLst>
                <a:tab pos="2948940" algn="l"/>
              </a:tabLst>
            </a:pPr>
            <a:r>
              <a:rPr lang="fr-FR" sz="18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Affinités nerveuses </a:t>
            </a:r>
            <a:r>
              <a:rPr lang="fr-FR" sz="1800" dirty="0">
                <a:effectLst/>
                <a:latin typeface="Aptos" panose="020B0004020202020204" pitchFamily="34" charset="0"/>
                <a:ea typeface="Yu Gothic" panose="020B0400000000000000" pitchFamily="34" charset="-128"/>
                <a:cs typeface="Times New Roman" panose="02020603050405020304" pitchFamily="18" charset="0"/>
              </a:rPr>
              <a:t>inexplicables</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Mais d'où venait cette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affinité de sentiments </a:t>
            </a:r>
            <a:r>
              <a:rPr lang="fr-FR" sz="18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Parité de sentiments</a:t>
            </a:r>
            <a:r>
              <a:rPr lang="fr-FR" sz="1800" dirty="0">
                <a:effectLst/>
                <a:latin typeface="Aptos" panose="020B0004020202020204" pitchFamily="34" charset="0"/>
                <a:ea typeface="Yu Gothic" panose="020B0400000000000000" pitchFamily="34" charset="-128"/>
                <a:cs typeface="Times New Roman" panose="02020603050405020304" pitchFamily="18" charset="0"/>
              </a:rPr>
              <a:t>. </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Une certaine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ressemblance de sentiments </a:t>
            </a:r>
            <a:r>
              <a:rPr lang="fr-FR" sz="1800" dirty="0">
                <a:effectLst/>
                <a:latin typeface="Aptos" panose="020B0004020202020204" pitchFamily="34" charset="0"/>
                <a:ea typeface="Yu Gothic" panose="020B0400000000000000" pitchFamily="34" charset="-128"/>
                <a:cs typeface="Times New Roman" panose="02020603050405020304" pitchFamily="18" charset="0"/>
              </a:rPr>
              <a:t>les rapprochait, </a:t>
            </a: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les attachait l'un à l'autre</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Son nouvel ami </a:t>
            </a:r>
          </a:p>
          <a:p>
            <a:pPr>
              <a:lnSpc>
                <a:spcPct val="115000"/>
              </a:lnSpc>
              <a:spcAft>
                <a:spcPts val="800"/>
              </a:spcAft>
              <a:tabLst>
                <a:tab pos="2948940" algn="l"/>
              </a:tabLst>
            </a:pPr>
            <a:r>
              <a:rPr lang="fr-FR" sz="1800" dirty="0">
                <a:effectLst/>
                <a:latin typeface="Aptos" panose="020B0004020202020204" pitchFamily="34" charset="0"/>
                <a:ea typeface="Yu Gothic" panose="020B0400000000000000" pitchFamily="34" charset="-128"/>
                <a:cs typeface="Times New Roman" panose="02020603050405020304" pitchFamily="18" charset="0"/>
              </a:rPr>
              <a:t>Ébahissement – éblouissement - </a:t>
            </a:r>
            <a:r>
              <a:rPr lang="fr-FR" sz="1800" dirty="0">
                <a:latin typeface="Aptos" panose="020B0004020202020204" pitchFamily="34" charset="0"/>
                <a:ea typeface="Yu Gothic" panose="020B0400000000000000" pitchFamily="34" charset="-128"/>
                <a:cs typeface="Times New Roman" panose="02020603050405020304" pitchFamily="18" charset="0"/>
              </a:rPr>
              <a:t>r</a:t>
            </a:r>
            <a:r>
              <a:rPr lang="fr-FR" sz="1800" dirty="0">
                <a:effectLst/>
                <a:latin typeface="Aptos" panose="020B0004020202020204" pitchFamily="34" charset="0"/>
                <a:ea typeface="Yu Gothic" panose="020B0400000000000000" pitchFamily="34" charset="-128"/>
                <a:cs typeface="Times New Roman" panose="02020603050405020304" pitchFamily="18" charset="0"/>
              </a:rPr>
              <a:t>econnaissance - tendresse - attendrissement</a:t>
            </a:r>
            <a:br>
              <a:rPr lang="fr-FR" sz="1800" dirty="0">
                <a:effectLst/>
                <a:latin typeface="Aptos" panose="020B0004020202020204" pitchFamily="34" charset="0"/>
                <a:ea typeface="Yu Gothic" panose="020B0400000000000000" pitchFamily="34" charset="-128"/>
                <a:cs typeface="Times New Roman" panose="02020603050405020304" pitchFamily="18" charset="0"/>
              </a:rPr>
            </a:br>
            <a:r>
              <a:rPr lang="fr-FR" sz="1800" dirty="0">
                <a:effectLst/>
                <a:latin typeface="Aptos" panose="020B0004020202020204" pitchFamily="34" charset="0"/>
                <a:ea typeface="Yu Gothic" panose="020B0400000000000000" pitchFamily="34" charset="-128"/>
                <a:cs typeface="Times New Roman" panose="02020603050405020304" pitchFamily="18" charset="0"/>
              </a:rPr>
              <a:t>Respect </a:t>
            </a:r>
          </a:p>
          <a:p>
            <a:pPr marL="0" indent="0" algn="ctr">
              <a:lnSpc>
                <a:spcPct val="115000"/>
              </a:lnSpc>
              <a:spcAft>
                <a:spcPts val="800"/>
              </a:spcAft>
              <a:buNone/>
              <a:tabLst>
                <a:tab pos="2948940" algn="l"/>
              </a:tabLst>
            </a:pPr>
            <a:r>
              <a:rPr lang="fr-FR" sz="1800" dirty="0">
                <a:effectLst/>
                <a:latin typeface="Aptos" panose="020B0004020202020204" pitchFamily="34" charset="0"/>
                <a:ea typeface="Yu Gothic" panose="020B0400000000000000" pitchFamily="34" charset="-128"/>
                <a:cs typeface="Times New Roman" panose="02020603050405020304" pitchFamily="18" charset="0"/>
              </a:rPr>
              <a:t>**</a:t>
            </a:r>
          </a:p>
          <a:p>
            <a:pPr marL="0" indent="0">
              <a:lnSpc>
                <a:spcPct val="115000"/>
              </a:lnSpc>
              <a:spcAft>
                <a:spcPts val="800"/>
              </a:spcAft>
              <a:buNone/>
              <a:tabLst>
                <a:tab pos="2948940" algn="l"/>
              </a:tabLst>
            </a:pPr>
            <a:r>
              <a:rPr lang="fr-FR" sz="18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Texte final : </a:t>
            </a:r>
            <a:r>
              <a:rPr lang="fr-FR" sz="18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termes</a:t>
            </a:r>
            <a:r>
              <a:rPr lang="fr-FR" sz="18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 non retenus </a:t>
            </a:r>
            <a:endPar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351399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693838-00EB-76BF-E245-47DCB756F630}"/>
              </a:ext>
            </a:extLst>
          </p:cNvPr>
          <p:cNvSpPr>
            <a:spLocks noGrp="1"/>
          </p:cNvSpPr>
          <p:nvPr>
            <p:ph type="title"/>
          </p:nvPr>
        </p:nvSpPr>
        <p:spPr>
          <a:xfrm>
            <a:off x="838200" y="365126"/>
            <a:ext cx="10515600" cy="770948"/>
          </a:xfrm>
        </p:spPr>
        <p:txBody>
          <a:bodyPr>
            <a:normAutofit/>
          </a:bodyPr>
          <a:lstStyle/>
          <a:p>
            <a:r>
              <a:rPr lang="fr-FR" sz="2800" dirty="0">
                <a:solidFill>
                  <a:schemeClr val="accent2">
                    <a:lumMod val="75000"/>
                  </a:schemeClr>
                </a:solidFill>
              </a:rPr>
              <a:t>La classe sociale d’Arnoux</a:t>
            </a:r>
          </a:p>
        </p:txBody>
      </p:sp>
      <p:sp>
        <p:nvSpPr>
          <p:cNvPr id="3" name="Espace réservé du contenu 2">
            <a:extLst>
              <a:ext uri="{FF2B5EF4-FFF2-40B4-BE49-F238E27FC236}">
                <a16:creationId xmlns:a16="http://schemas.microsoft.com/office/drawing/2014/main" id="{61BA3F92-866E-F85B-C813-B9783BA9B049}"/>
              </a:ext>
            </a:extLst>
          </p:cNvPr>
          <p:cNvSpPr>
            <a:spLocks noGrp="1"/>
          </p:cNvSpPr>
          <p:nvPr>
            <p:ph idx="1"/>
          </p:nvPr>
        </p:nvSpPr>
        <p:spPr>
          <a:xfrm>
            <a:off x="838200" y="1136074"/>
            <a:ext cx="10515600" cy="5040889"/>
          </a:xfrm>
        </p:spPr>
        <p:txBody>
          <a:bodyPr>
            <a:normAutofit fontScale="92500" lnSpcReduction="100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On reconnaissait immédiatement l'homme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riche ou heureux / dont la vie est facile, à la complète aisance de ses manières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qui avaient quelque chose d'individuel sous leur vulgarité.</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[599_26r - 29v - 30r – 30v - 31r - 32r - 33r – 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Deux boutons d'émeraude brillaient à sa chemise de batiste à petit jabot plissé. Sa redingote de velours noir à boutons de métal et son pantalon de basin blanc à grands plis sortaient évidemment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d'un des premiers tailleurs de Paris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étaient l’œuvre évidemment d’un tailleur illustre de Paris.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reprit : — Si l'on fumait un peu » en tendant son porte-cigares à toute la compagnie. Des matelots en prirent et à Fred qui fit des façons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N'ayez pas peur car ils me viennent de la Havane en droite ligne. C'est mon correspondant qui me les envoie.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[599_30r – 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connaissait l'intérieur des théâtres, des restaurants, des journaux et</a:t>
            </a:r>
            <a:r>
              <a:rPr lang="fr-FR" sz="1800" kern="100" dirty="0">
                <a:solidFill>
                  <a:srgbClr val="C00000"/>
                </a:solidFill>
                <a:effectLst/>
                <a:latin typeface="Aptos" panose="020B0004020202020204" pitchFamily="34" charset="0"/>
                <a:ea typeface="Yu Gothic" panose="020B0400000000000000" pitchFamily="34" charset="-128"/>
                <a:cs typeface="Times New Roman" panose="02020603050405020304" pitchFamily="18" charset="0"/>
              </a:rPr>
              <a:t> les grands artistes de l'époque qu'il appelait familièrement par leur prénom.</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ne se dérangea point à l’arrivée de Fr. en apercevant près de lui un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homme de sa classe.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à ce moment, un domestique qui portait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un galon d'or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à sa casquette vint lui dire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Si Monsieur voulait descendre ? Mademoiselle pleure.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 – 37r - 38r – 40v – 43v – 600_75v]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3356705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7B46-2D39-220E-9410-059816A48B8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92FF2D-52D6-A023-C927-65FFE235E31D}"/>
              </a:ext>
            </a:extLst>
          </p:cNvPr>
          <p:cNvSpPr>
            <a:spLocks noGrp="1"/>
          </p:cNvSpPr>
          <p:nvPr>
            <p:ph type="title"/>
          </p:nvPr>
        </p:nvSpPr>
        <p:spPr/>
        <p:txBody>
          <a:bodyPr>
            <a:normAutofit/>
          </a:bodyPr>
          <a:lstStyle/>
          <a:p>
            <a:r>
              <a:rPr lang="fr-FR" sz="2800" dirty="0">
                <a:solidFill>
                  <a:schemeClr val="accent2">
                    <a:lumMod val="75000"/>
                  </a:schemeClr>
                </a:solidFill>
              </a:rPr>
              <a:t>Qui est-il ?</a:t>
            </a:r>
          </a:p>
        </p:txBody>
      </p:sp>
      <p:sp>
        <p:nvSpPr>
          <p:cNvPr id="3" name="Espace réservé du contenu 2">
            <a:extLst>
              <a:ext uri="{FF2B5EF4-FFF2-40B4-BE49-F238E27FC236}">
                <a16:creationId xmlns:a16="http://schemas.microsoft.com/office/drawing/2014/main" id="{FE33503A-D314-4FA5-2DE6-ECE7075A606D}"/>
              </a:ext>
            </a:extLst>
          </p:cNvPr>
          <p:cNvSpPr>
            <a:spLocks noGrp="1"/>
          </p:cNvSpPr>
          <p:nvPr>
            <p:ph idx="1"/>
          </p:nvPr>
        </p:nvSpPr>
        <p:spPr/>
        <p:txBody>
          <a:bodyPr>
            <a:normAutofit fontScale="92500"/>
          </a:bodyPr>
          <a:lstStyle/>
          <a:p>
            <a:pPr marL="342900" lvl="0" indent="-342900">
              <a:lnSpc>
                <a:spcPct val="115000"/>
              </a:lnSpc>
              <a:buFont typeface="Symbol" panose="05050102010706020507" pitchFamily="18" charset="2"/>
              <a:buChar char=""/>
              <a:tabLst>
                <a:tab pos="295021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Que pouvait-il être ? Il y avait en lui tout à la fois du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commis-voyageur viveur*, de l’agent de change*, de l'artiste ou du banquier,</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d'après les idées du moins que le provincial/le bachelier se faisait.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[599_43v]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buFont typeface="Symbol" panose="05050102010706020507" pitchFamily="18" charset="2"/>
              <a:buChar char=""/>
              <a:tabLst>
                <a:tab pos="295021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avez été en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Orient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Pas le moins de monde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à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Moscou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êtes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voyageur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Non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Au journal — Vous êtes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journaliste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Dieu merci non.</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êtes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artiste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Monsieur ? — On prétend que non. » reprit-il, en riant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Vous êtes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peintre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Monsieur ? » demanda timidement Frédéric.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[599_29v - 48v - 48v - 41r - 32r - 43r - 33r]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buFont typeface="Symbol" panose="05050102010706020507" pitchFamily="18" charset="2"/>
              <a:buChar char=""/>
              <a:tabLst>
                <a:tab pos="295021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Enfin sa curiosité fut si forte qu'il ne résista pas à l’envie de savoir son nom. Et l'inconnu répondit tout d'une haleine « — Jacques Arnoux </a:t>
            </a:r>
            <a:r>
              <a:rPr lang="fr-FR" sz="1800" kern="100" dirty="0">
                <a:solidFill>
                  <a:srgbClr val="80350E"/>
                </a:solidFill>
                <a:effectLst/>
                <a:latin typeface="Aptos" panose="020B0004020202020204" pitchFamily="34" charset="0"/>
                <a:ea typeface="Yu Gothic" panose="020B0400000000000000" pitchFamily="34" charset="-128"/>
                <a:cs typeface="Times New Roman" panose="02020603050405020304" pitchFamily="18" charset="0"/>
              </a:rPr>
              <a:t>propriétaire de l'Art industriel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boulevard Montmartre 22.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[600_75v] </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tabLst>
                <a:tab pos="2950210" algn="l"/>
              </a:tabLst>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Texte final :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Frédéric éprouvait un certain respect pour lui, et ne résista pas à l’envie de savoir son nom. L’inconnu répondit tout d’une haleine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Jacques Arnoux propriétaire de l’</a:t>
            </a:r>
            <a:r>
              <a:rPr lang="fr-FR" sz="1800" i="1" kern="100" dirty="0">
                <a:effectLst/>
                <a:latin typeface="Aptos" panose="020B0004020202020204" pitchFamily="34" charset="0"/>
                <a:ea typeface="Yu Gothic" panose="020B0400000000000000" pitchFamily="34" charset="-128"/>
                <a:cs typeface="Times New Roman" panose="02020603050405020304" pitchFamily="18" charset="0"/>
              </a:rPr>
              <a:t>Art industriel,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boulevard Montmartre.</a:t>
            </a:r>
          </a:p>
        </p:txBody>
      </p:sp>
    </p:spTree>
    <p:extLst>
      <p:ext uri="{BB962C8B-B14F-4D97-AF65-F5344CB8AC3E}">
        <p14:creationId xmlns:p14="http://schemas.microsoft.com/office/powerpoint/2010/main" val="836029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8E3ECE-0F34-46F0-5405-770F979054F1}"/>
              </a:ext>
            </a:extLst>
          </p:cNvPr>
          <p:cNvSpPr>
            <a:spLocks noGrp="1"/>
          </p:cNvSpPr>
          <p:nvPr>
            <p:ph type="title"/>
          </p:nvPr>
        </p:nvSpPr>
        <p:spPr/>
        <p:txBody>
          <a:bodyPr>
            <a:normAutofit/>
          </a:bodyPr>
          <a:lstStyle/>
          <a:p>
            <a:r>
              <a:rPr lang="fr-FR" sz="2800" dirty="0">
                <a:solidFill>
                  <a:schemeClr val="accent2">
                    <a:lumMod val="75000"/>
                  </a:schemeClr>
                </a:solidFill>
              </a:rPr>
              <a:t>Qui est-il ? Quel est son nom ?</a:t>
            </a:r>
          </a:p>
        </p:txBody>
      </p:sp>
      <p:sp>
        <p:nvSpPr>
          <p:cNvPr id="3" name="Espace réservé du contenu 2">
            <a:extLst>
              <a:ext uri="{FF2B5EF4-FFF2-40B4-BE49-F238E27FC236}">
                <a16:creationId xmlns:a16="http://schemas.microsoft.com/office/drawing/2014/main" id="{91A33E18-C2AB-B246-3155-9171ACB33CC1}"/>
              </a:ext>
            </a:extLst>
          </p:cNvPr>
          <p:cNvSpPr>
            <a:spLocks noGrp="1"/>
          </p:cNvSpPr>
          <p:nvPr>
            <p:ph idx="1"/>
          </p:nvPr>
        </p:nvSpPr>
        <p:spPr/>
        <p:txBody>
          <a:bodyPr>
            <a:normAutofit fontScale="85000" lnSpcReduction="10000"/>
          </a:bodyPr>
          <a:lstStyle/>
          <a:p>
            <a:pPr>
              <a:lnSpc>
                <a:spcPct val="115000"/>
              </a:lnSpc>
              <a:spcAft>
                <a:spcPts val="800"/>
              </a:spcAf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Enfin l’irritation et sa curiosité fut si forte qu'il n'y résista pas. En rougissant beaucoup il lui demanda son nom. Alors l'inconnu répondit vivement tout d'une haleine - ton d’affiche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Jacques Arnoux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éditeur de bronzes et tableaux propriétaire rédacteur de l'Art industriel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boulevard Montmartre 22.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[599_40v – 43v – 38r - 36r – 37r – 600_75v]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Sa curiosité enfin fut tellement forte qu'il n'y résista pas. Il lui demanda son nom. Et l'inconnu répondit à sa question tout d’une haleine</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 Jacques Arnoux,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propriétaire-directeur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de l'Art-Industriel, boulevard Montmartre 22. »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[599_37r]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Sa curiosité enfin fut si forte qu'il n'y résista pas, et en rougissant, il lui demanda son nom. L'inconnu répondit tout d'une haleine</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Jacques Arnoux,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propriétaire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de l'Art-industriel, boulevard Montmartre 22.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[599_36r - 600_75v]</a:t>
            </a:r>
          </a:p>
          <a:p>
            <a:pPr marL="0" indent="0" algn="ctr">
              <a:lnSpc>
                <a:spcPct val="115000"/>
              </a:lnSpc>
              <a:spcAft>
                <a:spcPts val="800"/>
              </a:spcAft>
              <a:buNone/>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p>
          <a:p>
            <a:pPr>
              <a:lnSpc>
                <a:spcPct val="115000"/>
              </a:lnSpc>
              <a:spcAft>
                <a:spcPts val="800"/>
              </a:spcAft>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Texte final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Frédéric éprouvait un certain respect pour lui, et ne résista pas à l’envie de savoir son nom. L’inconnu répondit tout d’une haleine :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 Jacques Arnoux propriétaire de l’Art industriel, boulevard Montmartre.</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31134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Le contenu généré par l’IA peut être incorrect.">
            <a:extLst>
              <a:ext uri="{FF2B5EF4-FFF2-40B4-BE49-F238E27FC236}">
                <a16:creationId xmlns:a16="http://schemas.microsoft.com/office/drawing/2014/main" id="{326CF87D-24A6-9B8E-5CFC-F04E78F72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843" y="0"/>
            <a:ext cx="10141501" cy="7167418"/>
          </a:xfrm>
          <a:prstGeom prst="rect">
            <a:avLst/>
          </a:prstGeom>
        </p:spPr>
      </p:pic>
    </p:spTree>
    <p:extLst>
      <p:ext uri="{BB962C8B-B14F-4D97-AF65-F5344CB8AC3E}">
        <p14:creationId xmlns:p14="http://schemas.microsoft.com/office/powerpoint/2010/main" val="60185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79A3-3976-0AC0-C0EE-3D83522B9482}"/>
            </a:ext>
          </a:extLst>
        </p:cNvPr>
        <p:cNvGrpSpPr/>
        <p:nvPr/>
      </p:nvGrpSpPr>
      <p:grpSpPr>
        <a:xfrm>
          <a:off x="0" y="0"/>
          <a:ext cx="0" cy="0"/>
          <a:chOff x="0" y="0"/>
          <a:chExt cx="0" cy="0"/>
        </a:xfrm>
      </p:grpSpPr>
      <p:pic>
        <p:nvPicPr>
          <p:cNvPr id="7" name="Image 6">
            <a:extLst>
              <a:ext uri="{FF2B5EF4-FFF2-40B4-BE49-F238E27FC236}">
                <a16:creationId xmlns:a16="http://schemas.microsoft.com/office/drawing/2014/main" id="{9DE5830D-9295-DA51-B1B6-76324EE3ABAB}"/>
              </a:ext>
            </a:extLst>
          </p:cNvPr>
          <p:cNvPicPr>
            <a:picLocks noChangeAspect="1"/>
          </p:cNvPicPr>
          <p:nvPr/>
        </p:nvPicPr>
        <p:blipFill>
          <a:blip r:embed="rId3"/>
          <a:stretch>
            <a:fillRect/>
          </a:stretch>
        </p:blipFill>
        <p:spPr>
          <a:xfrm>
            <a:off x="765771" y="0"/>
            <a:ext cx="10660457" cy="6858000"/>
          </a:xfrm>
          <a:prstGeom prst="rect">
            <a:avLst/>
          </a:prstGeom>
        </p:spPr>
      </p:pic>
    </p:spTree>
    <p:extLst>
      <p:ext uri="{BB962C8B-B14F-4D97-AF65-F5344CB8AC3E}">
        <p14:creationId xmlns:p14="http://schemas.microsoft.com/office/powerpoint/2010/main" val="419464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43E64D-AF4C-102A-C10D-D2CBA4179541}"/>
              </a:ext>
            </a:extLst>
          </p:cNvPr>
          <p:cNvSpPr>
            <a:spLocks noGrp="1"/>
          </p:cNvSpPr>
          <p:nvPr>
            <p:ph type="title"/>
          </p:nvPr>
        </p:nvSpPr>
        <p:spPr/>
        <p:txBody>
          <a:bodyPr>
            <a:normAutofit/>
          </a:bodyPr>
          <a:lstStyle/>
          <a:p>
            <a:r>
              <a:rPr lang="fr-FR" sz="2800" dirty="0">
                <a:solidFill>
                  <a:schemeClr val="accent2">
                    <a:lumMod val="75000"/>
                  </a:schemeClr>
                </a:solidFill>
              </a:rPr>
              <a:t>Les manuscrits de </a:t>
            </a:r>
            <a:r>
              <a:rPr lang="fr-FR" sz="2800" i="1" dirty="0">
                <a:solidFill>
                  <a:schemeClr val="accent2">
                    <a:lumMod val="75000"/>
                  </a:schemeClr>
                </a:solidFill>
              </a:rPr>
              <a:t>L’Éducation sentimentale</a:t>
            </a:r>
          </a:p>
        </p:txBody>
      </p:sp>
      <p:pic>
        <p:nvPicPr>
          <p:cNvPr id="7" name="Espace réservé du contenu 6">
            <a:extLst>
              <a:ext uri="{FF2B5EF4-FFF2-40B4-BE49-F238E27FC236}">
                <a16:creationId xmlns:a16="http://schemas.microsoft.com/office/drawing/2014/main" id="{A7D059B1-8C98-7EEB-844E-F6A3CA2E2AC5}"/>
              </a:ext>
            </a:extLst>
          </p:cNvPr>
          <p:cNvPicPr>
            <a:picLocks noGrp="1" noChangeAspect="1"/>
          </p:cNvPicPr>
          <p:nvPr>
            <p:ph idx="1"/>
          </p:nvPr>
        </p:nvPicPr>
        <p:blipFill>
          <a:blip r:embed="rId3"/>
          <a:stretch>
            <a:fillRect/>
          </a:stretch>
        </p:blipFill>
        <p:spPr>
          <a:xfrm>
            <a:off x="952157" y="1467059"/>
            <a:ext cx="9428919" cy="4436777"/>
          </a:xfrm>
        </p:spPr>
      </p:pic>
    </p:spTree>
    <p:extLst>
      <p:ext uri="{BB962C8B-B14F-4D97-AF65-F5344CB8AC3E}">
        <p14:creationId xmlns:p14="http://schemas.microsoft.com/office/powerpoint/2010/main" val="87639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E815A0-88A0-AEA5-C3D5-4306422CC9D1}"/>
              </a:ext>
            </a:extLst>
          </p:cNvPr>
          <p:cNvSpPr>
            <a:spLocks noGrp="1"/>
          </p:cNvSpPr>
          <p:nvPr>
            <p:ph type="title"/>
          </p:nvPr>
        </p:nvSpPr>
        <p:spPr>
          <a:xfrm>
            <a:off x="838200" y="365125"/>
            <a:ext cx="10515600" cy="844839"/>
          </a:xfrm>
        </p:spPr>
        <p:txBody>
          <a:bodyPr>
            <a:normAutofit/>
          </a:bodyPr>
          <a:lstStyle/>
          <a:p>
            <a:r>
              <a:rPr lang="fr-FR" sz="2800" dirty="0">
                <a:solidFill>
                  <a:schemeClr val="accent2">
                    <a:lumMod val="75000"/>
                  </a:schemeClr>
                </a:solidFill>
              </a:rPr>
              <a:t>La rencontre de Frédéric et d’Arnoux</a:t>
            </a:r>
          </a:p>
        </p:txBody>
      </p:sp>
      <p:sp>
        <p:nvSpPr>
          <p:cNvPr id="3" name="Espace réservé du contenu 2">
            <a:extLst>
              <a:ext uri="{FF2B5EF4-FFF2-40B4-BE49-F238E27FC236}">
                <a16:creationId xmlns:a16="http://schemas.microsoft.com/office/drawing/2014/main" id="{4AB6FABA-7B79-F282-FE1A-7B3BC3B321D8}"/>
              </a:ext>
            </a:extLst>
          </p:cNvPr>
          <p:cNvSpPr>
            <a:spLocks noGrp="1"/>
          </p:cNvSpPr>
          <p:nvPr>
            <p:ph idx="1"/>
          </p:nvPr>
        </p:nvSpPr>
        <p:spPr>
          <a:xfrm>
            <a:off x="838200" y="1357745"/>
            <a:ext cx="10515600" cy="4819218"/>
          </a:xfrm>
        </p:spPr>
        <p:txBody>
          <a:bodyPr>
            <a:normAutofit lnSpcReduction="10000"/>
          </a:bodyPr>
          <a:lstStyle/>
          <a:p>
            <a:pPr>
              <a:lnSpc>
                <a:spcPct val="115000"/>
              </a:lnSpc>
              <a:spcAft>
                <a:spcPts val="800"/>
              </a:spcAft>
            </a:pP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Situation : Début du récit : page 2 du texte imprimé</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Longueur : 1,5 page de texte imprimé</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Le temps dans le récit s’étend sur </a:t>
            </a:r>
            <a:r>
              <a:rPr lang="fr-FR" sz="1800" kern="100" dirty="0">
                <a:latin typeface="Aptos" panose="020B0004020202020204" pitchFamily="34" charset="0"/>
                <a:ea typeface="Yu Mincho" panose="02020400000000000000" pitchFamily="18" charset="-128"/>
                <a:cs typeface="Times New Roman" panose="02020603050405020304" pitchFamily="18" charset="0"/>
              </a:rPr>
              <a:t>une</a:t>
            </a: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 heure environ</a:t>
            </a:r>
          </a:p>
          <a:p>
            <a:pPr>
              <a:lnSpc>
                <a:spcPct val="115000"/>
              </a:lnSpc>
              <a:spcAft>
                <a:spcPts val="800"/>
              </a:spcAft>
            </a:pP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Frédéric aperçoit quelqu’un (Arnoux) qui conte des galanteries à une paysanne</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Description d’Arnoux qui attire l’attention de Fr. par des clins d’œil</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Distribution générale de cigares  </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Arnoux s’isole avec Fr. et lui offre du rhum</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Conversation : tabac – femmes – politique - le monde Parisien</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Arnoux encourage les projets de Frédéric </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Il fait un long calcul compliqué à propos des coups de piston de la machine</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Qui est-il ? Il dit enfin son nom à Frédéric</a:t>
            </a:r>
          </a:p>
          <a:p>
            <a:pPr>
              <a:lnSpc>
                <a:spcPct val="115000"/>
              </a:lnSpc>
              <a:spcAft>
                <a:spcPts val="800"/>
              </a:spcAft>
            </a:pPr>
            <a:r>
              <a:rPr lang="fr-FR" sz="1800" kern="100" dirty="0">
                <a:solidFill>
                  <a:srgbClr val="C00000"/>
                </a:solidFill>
                <a:effectLst/>
                <a:latin typeface="Aptos" panose="020B0004020202020204" pitchFamily="34" charset="0"/>
                <a:ea typeface="Yu Mincho" panose="02020400000000000000" pitchFamily="18" charset="-128"/>
                <a:cs typeface="Times New Roman" panose="02020603050405020304" pitchFamily="18" charset="0"/>
              </a:rPr>
              <a:t>5 folios non retenus </a:t>
            </a: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 [599_40r – 41r – 42r – 43r – 07v]</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Ils concernent les théories d’Arnoux sur les femmes – le rhum –  </a:t>
            </a:r>
            <a:br>
              <a:rPr lang="fr-FR" sz="1800" kern="100" dirty="0">
                <a:effectLst/>
                <a:latin typeface="Aptos" panose="020B0004020202020204" pitchFamily="34" charset="0"/>
                <a:ea typeface="Yu Mincho" panose="02020400000000000000" pitchFamily="18" charset="-128"/>
                <a:cs typeface="Times New Roman" panose="02020603050405020304" pitchFamily="18" charset="0"/>
              </a:rPr>
            </a:br>
            <a:r>
              <a:rPr lang="fr-FR" sz="1800" kern="100" dirty="0">
                <a:effectLst/>
                <a:latin typeface="Aptos" panose="020B0004020202020204" pitchFamily="34" charset="0"/>
                <a:ea typeface="Yu Mincho" panose="02020400000000000000" pitchFamily="18" charset="-128"/>
                <a:cs typeface="Times New Roman" panose="02020603050405020304" pitchFamily="18" charset="0"/>
              </a:rPr>
              <a:t>les sentiments de Fr.</a:t>
            </a:r>
            <a:r>
              <a:rPr lang="fr-FR" sz="1800" kern="100" dirty="0">
                <a:latin typeface="Aptos" panose="020B0004020202020204" pitchFamily="34" charset="0"/>
                <a:ea typeface="Yu Mincho" panose="02020400000000000000" pitchFamily="18" charset="-128"/>
                <a:cs typeface="Times New Roman" panose="02020603050405020304" pitchFamily="18" charset="0"/>
              </a:rPr>
              <a:t> pour Arnoux</a:t>
            </a:r>
          </a:p>
        </p:txBody>
      </p:sp>
    </p:spTree>
    <p:extLst>
      <p:ext uri="{BB962C8B-B14F-4D97-AF65-F5344CB8AC3E}">
        <p14:creationId xmlns:p14="http://schemas.microsoft.com/office/powerpoint/2010/main" val="124504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4C0BEF-DC2C-9336-FCDD-B9BA76EB2142}"/>
              </a:ext>
            </a:extLst>
          </p:cNvPr>
          <p:cNvSpPr>
            <a:spLocks noGrp="1"/>
          </p:cNvSpPr>
          <p:nvPr>
            <p:ph type="title"/>
          </p:nvPr>
        </p:nvSpPr>
        <p:spPr/>
        <p:txBody>
          <a:bodyPr>
            <a:normAutofit/>
          </a:bodyPr>
          <a:lstStyle/>
          <a:p>
            <a:r>
              <a:rPr lang="fr-FR" sz="2800" dirty="0">
                <a:solidFill>
                  <a:schemeClr val="accent2">
                    <a:lumMod val="75000"/>
                  </a:schemeClr>
                </a:solidFill>
              </a:rPr>
              <a:t>Portrait d’Arnoux</a:t>
            </a:r>
          </a:p>
        </p:txBody>
      </p:sp>
      <p:sp>
        <p:nvSpPr>
          <p:cNvPr id="3" name="Espace réservé du contenu 2">
            <a:extLst>
              <a:ext uri="{FF2B5EF4-FFF2-40B4-BE49-F238E27FC236}">
                <a16:creationId xmlns:a16="http://schemas.microsoft.com/office/drawing/2014/main" id="{8334C5AC-AAAB-A17D-8C0B-A396A35CFFF6}"/>
              </a:ext>
            </a:extLst>
          </p:cNvPr>
          <p:cNvSpPr>
            <a:spLocks noGrp="1"/>
          </p:cNvSpPr>
          <p:nvPr>
            <p:ph idx="1"/>
          </p:nvPr>
        </p:nvSpPr>
        <p:spPr/>
        <p:txBody>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avait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l'accent un peu méridional, les cheveux crépus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la mine et le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visage ouvert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C’était un gaillard d'une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quarantaine d'années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à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cheveux crépus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naturellement frisés. Sa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taille robuste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emplissait une petite </a:t>
            </a:r>
            <a:r>
              <a:rPr lang="fr-FR" sz="1800" kern="100" dirty="0" err="1">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redingotte</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un court habit/ une belle jaquette de velours noir. Un paquet de breloques battait contre sa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chemise de batiste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Son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large pantalon blanc</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tombait sur des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bottes de cuir rouge</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deux émeraudes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fermaient sa chemise de batiste.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[599_33r - 26r – 31r -28r - 29v – 30r - 49v]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était assis en face de lui, son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chapeau</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mis sur les yeux,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dents blanches sous des moustaches noires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souriant – le dos au soleil. – forte odeur de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patchouli</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[599_41r]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Puis il s’essuya les moustaches à un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foulard qui sentait le musc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continua de discourir.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[599_50v]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4495"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Son extérieur entier lui plaisait malgré la laideur de ses mains,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des mains molles et rougeaudes,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toujours un peu frémissantes.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[599_32v]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191491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DCCB2E-A266-EEEC-824C-E145BC3F14AD}"/>
              </a:ext>
            </a:extLst>
          </p:cNvPr>
          <p:cNvSpPr>
            <a:spLocks noGrp="1"/>
          </p:cNvSpPr>
          <p:nvPr>
            <p:ph type="title"/>
          </p:nvPr>
        </p:nvSpPr>
        <p:spPr>
          <a:xfrm>
            <a:off x="838200" y="365126"/>
            <a:ext cx="10515600" cy="835602"/>
          </a:xfrm>
        </p:spPr>
        <p:txBody>
          <a:bodyPr>
            <a:normAutofit/>
          </a:bodyPr>
          <a:lstStyle/>
          <a:p>
            <a:r>
              <a:rPr lang="fr-FR" sz="2800" dirty="0">
                <a:solidFill>
                  <a:schemeClr val="accent2">
                    <a:lumMod val="75000"/>
                  </a:schemeClr>
                </a:solidFill>
              </a:rPr>
              <a:t>Les étourderies du narrateur…</a:t>
            </a:r>
          </a:p>
        </p:txBody>
      </p:sp>
      <p:sp>
        <p:nvSpPr>
          <p:cNvPr id="3" name="Espace réservé du contenu 2">
            <a:extLst>
              <a:ext uri="{FF2B5EF4-FFF2-40B4-BE49-F238E27FC236}">
                <a16:creationId xmlns:a16="http://schemas.microsoft.com/office/drawing/2014/main" id="{3CC0E1AF-2B7E-84C8-E392-9F60EC6F2D59}"/>
              </a:ext>
            </a:extLst>
          </p:cNvPr>
          <p:cNvSpPr>
            <a:spLocks noGrp="1"/>
          </p:cNvSpPr>
          <p:nvPr>
            <p:ph idx="1"/>
          </p:nvPr>
        </p:nvSpPr>
        <p:spPr>
          <a:xfrm>
            <a:off x="838200" y="1209964"/>
            <a:ext cx="10515600" cy="4976235"/>
          </a:xfrm>
        </p:spPr>
        <p:txBody>
          <a:bodyPr>
            <a:normAutofit fontScale="92500" lnSpcReduction="20000"/>
          </a:bodyPr>
          <a:lstStyle/>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Tout lui plaisait en cet homme des pieds à la tête. Sauf les mains qui étaient fort laides.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Il ne put jamais s'habituer au contact de ces mains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molles et rougeaudes, à ongles carrés,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à paumes humides, toujours un peu frémissantes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qui dénotaient une origine populaire, l’être inférieur et une sensualité populacière et sensuelle.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[599_07v – 43r – 32v – 40r]</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conversation s'engagea sur les différents modes de fumer. Le Monsieur aux bottes rouges exécrait le tabac de Maryland, prédilection inavouée par le jeune homme.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À partir de ce jour Frédéric n'en fuma plus.</a:t>
            </a:r>
            <a:b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[599_30v – 48v]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tabLst>
                <a:tab pos="2948940" algn="l"/>
              </a:tabLst>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Le Monsieur aux bottes rouges blâmait le tabac de Maryland qu'il appelait un tabac de femme et </a:t>
            </a:r>
            <a:r>
              <a:rPr lang="fr-FR" sz="1800" kern="100" dirty="0">
                <a:solidFill>
                  <a:srgbClr val="BF4E14"/>
                </a:solidFill>
                <a:effectLst/>
                <a:latin typeface="Aptos" panose="020B0004020202020204" pitchFamily="34" charset="0"/>
                <a:ea typeface="Yu Gothic" panose="020B0400000000000000" pitchFamily="34" charset="-128"/>
                <a:cs typeface="Times New Roman" panose="02020603050405020304" pitchFamily="18" charset="0"/>
              </a:rPr>
              <a:t>par une transition grossière,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se mit à parler de femmes.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[599_29v]</a:t>
            </a:r>
          </a:p>
          <a:p>
            <a:pPr marL="0" indent="0" algn="ctr">
              <a:lnSpc>
                <a:spcPct val="115000"/>
              </a:lnSpc>
              <a:spcAft>
                <a:spcPts val="800"/>
              </a:spcAft>
              <a:buNone/>
              <a:tabLst>
                <a:tab pos="2948940" algn="l"/>
              </a:tabLst>
            </a:pP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a:t>
            </a:r>
            <a:endPar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endParaRPr>
          </a:p>
          <a:p>
            <a:pPr marL="0" indent="0">
              <a:lnSpc>
                <a:spcPct val="115000"/>
              </a:lnSpc>
              <a:spcAft>
                <a:spcPts val="800"/>
              </a:spcAft>
              <a:buNone/>
              <a:tabLst>
                <a:tab pos="2948940" algn="l"/>
              </a:tabLst>
            </a:pP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Texte final : Passages non retenus.</a:t>
            </a:r>
          </a:p>
          <a:p>
            <a:pPr marL="0" indent="0">
              <a:lnSpc>
                <a:spcPct val="115000"/>
              </a:lnSpc>
              <a:spcAft>
                <a:spcPts val="800"/>
              </a:spcAft>
              <a:buNone/>
              <a:tabLst>
                <a:tab pos="2948940" algn="l"/>
              </a:tabLst>
            </a:pP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mais :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Frédéric se sentait de plus en plus irrité par son air de méditation, et surtout par ses mains qui se promenaient sur les affiches,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de grosses mains, un peu molles, à ongles plats.</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Enfin Arnoux se leva, et, en disant : « C’est fait ! » </a:t>
            </a:r>
            <a:r>
              <a:rPr lang="fr-FR" sz="1800" kern="100" dirty="0">
                <a:solidFill>
                  <a:srgbClr val="C04F15"/>
                </a:solidFill>
                <a:effectLst/>
                <a:latin typeface="Aptos" panose="020B0004020202020204" pitchFamily="34" charset="0"/>
                <a:ea typeface="Yu Gothic" panose="020B0400000000000000" pitchFamily="34" charset="-128"/>
                <a:cs typeface="Times New Roman" panose="02020603050405020304" pitchFamily="18" charset="0"/>
              </a:rPr>
              <a:t>il lui passa la main sous le menton, familièrement. Cette privauté déplut à Frédéric,</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il se recula.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77 - I, chap.4]</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276312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54692-7F99-B0C2-6AA3-F97BCD222BEB}"/>
              </a:ext>
            </a:extLst>
          </p:cNvPr>
          <p:cNvSpPr>
            <a:spLocks noGrp="1"/>
          </p:cNvSpPr>
          <p:nvPr>
            <p:ph type="title"/>
          </p:nvPr>
        </p:nvSpPr>
        <p:spPr/>
        <p:txBody>
          <a:bodyPr>
            <a:normAutofit/>
          </a:bodyPr>
          <a:lstStyle/>
          <a:p>
            <a:r>
              <a:rPr lang="fr-FR" sz="2800" dirty="0">
                <a:solidFill>
                  <a:schemeClr val="accent2">
                    <a:lumMod val="75000"/>
                  </a:schemeClr>
                </a:solidFill>
              </a:rPr>
              <a:t>L’accent méridional d’Arnoux</a:t>
            </a:r>
          </a:p>
        </p:txBody>
      </p:sp>
      <p:sp>
        <p:nvSpPr>
          <p:cNvPr id="3" name="Espace réservé du contenu 2">
            <a:extLst>
              <a:ext uri="{FF2B5EF4-FFF2-40B4-BE49-F238E27FC236}">
                <a16:creationId xmlns:a16="http://schemas.microsoft.com/office/drawing/2014/main" id="{B8612E28-5D95-80F9-4DEB-4E24D442A99A}"/>
              </a:ext>
            </a:extLst>
          </p:cNvPr>
          <p:cNvSpPr>
            <a:spLocks noGrp="1"/>
          </p:cNvSpPr>
          <p:nvPr>
            <p:ph idx="1"/>
          </p:nvPr>
        </p:nvSpPr>
        <p:spPr>
          <a:xfrm>
            <a:off x="838200" y="1435099"/>
            <a:ext cx="10515600" cy="5057775"/>
          </a:xfrm>
        </p:spPr>
        <p:txBody>
          <a:bodyPr>
            <a:normAutofit fontScale="92500" lnSpcReduction="10000"/>
          </a:bodyPr>
          <a:lstStyle/>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Il paraissait âgé d'une quarantaine d'années tout au plus, avait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l'accent un peu méridional</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les cheveux naturellement frisés, la face ouverte, l'air bon enfant.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[599_30r]</a:t>
            </a:r>
            <a:b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[599_29v] - [599_30v] - [599_32r] - [599_49v]</a:t>
            </a:r>
            <a:endParaRPr lang="fr-FR"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Permettez-moi de vous présenter ce monsieur-là, dit Arnoux, en prenant son fils par les aisselles.</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Et il s’amusa quelques minutes à le faire sauter en l’air, très haut, pour le recevoir au bout de ses bras.</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Tu vas le tuer ! ah ! mon Dieu ! finis donc ! s’écriait Mme Arnoux.</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Mais Arnoux, jurant qu’il n’y avait pas de danger, continuait, et même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zézéyait des caresses en patois marseillais, son langage natal.</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Ah ! brave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pichoûn</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mon </a:t>
            </a:r>
            <a:r>
              <a:rPr lang="fr-FR" sz="1800" kern="100" dirty="0" err="1">
                <a:effectLst/>
                <a:latin typeface="Aptos" panose="020B0004020202020204" pitchFamily="34" charset="0"/>
                <a:ea typeface="Yu Gothic" panose="020B0400000000000000" pitchFamily="34" charset="-128"/>
                <a:cs typeface="Times New Roman" panose="02020603050405020304" pitchFamily="18" charset="0"/>
              </a:rPr>
              <a:t>poulit</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rossignolet !! </a:t>
            </a:r>
            <a:br>
              <a:rPr lang="fr-FR" sz="1800" kern="100" dirty="0">
                <a:effectLst/>
                <a:latin typeface="Aptos" panose="020B0004020202020204" pitchFamily="34" charset="0"/>
                <a:ea typeface="Yu Gothic" panose="020B0400000000000000" pitchFamily="34" charset="-128"/>
                <a:cs typeface="Times New Roman" panose="02020603050405020304" pitchFamily="18" charset="0"/>
              </a:rPr>
            </a:b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a:t>
            </a:r>
            <a:r>
              <a:rPr lang="fr-FR" sz="1800" kern="100" dirty="0">
                <a:solidFill>
                  <a:srgbClr val="7030A0"/>
                </a:solidFill>
                <a:latin typeface="Aptos" panose="020B0004020202020204" pitchFamily="34" charset="0"/>
                <a:ea typeface="Yu Gothic" panose="020B0400000000000000" pitchFamily="34" charset="-128"/>
                <a:cs typeface="Times New Roman" panose="02020603050405020304" pitchFamily="18" charset="0"/>
              </a:rPr>
              <a:t>P</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age 140 - II, chap. 1]</a:t>
            </a:r>
          </a:p>
          <a:p>
            <a:pPr marL="0" indent="0" algn="ctr">
              <a:lnSpc>
                <a:spcPct val="115000"/>
              </a:lnSpc>
              <a:spcAft>
                <a:spcPts val="800"/>
              </a:spcAft>
              <a:buNone/>
            </a:pP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a:t>
            </a:r>
          </a:p>
          <a:p>
            <a:pPr>
              <a:lnSpc>
                <a:spcPct val="115000"/>
              </a:lnSpc>
              <a:spcAft>
                <a:spcPts val="800"/>
              </a:spcAft>
              <a:buFont typeface="Wingdings" panose="05000000000000000000" pitchFamily="2" charset="2"/>
              <a:buChar char="v"/>
            </a:pP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La maison, cent pas plus loin que le pont, se trouvait à mi-hauteur de la colline. Les murs du jardin étaient cachés par deux rangs de tilleuls, et une large pelouse descendait jusqu’au bord de la rivière. La porte de la grille étant ouverte, Frédéric entra. </a:t>
            </a:r>
            <a:r>
              <a:rPr lang="fr-FR" sz="1800" kern="100" dirty="0">
                <a:solidFill>
                  <a:schemeClr val="accent2">
                    <a:lumMod val="75000"/>
                  </a:schemeClr>
                </a:solidFill>
                <a:effectLst/>
                <a:latin typeface="Aptos" panose="020B0004020202020204" pitchFamily="34" charset="0"/>
                <a:ea typeface="Yu Gothic" panose="020B0400000000000000" pitchFamily="34" charset="-128"/>
                <a:cs typeface="Times New Roman" panose="02020603050405020304" pitchFamily="18" charset="0"/>
              </a:rPr>
              <a:t>Arnoux, étendu sur l’herbe, jouait avec une portée de petits chats. Cette distraction paraissait l’absorber infiniment. </a:t>
            </a:r>
            <a:r>
              <a:rPr lang="fr-FR" sz="1800" kern="100" dirty="0">
                <a:effectLst/>
                <a:latin typeface="Aptos" panose="020B0004020202020204" pitchFamily="34" charset="0"/>
                <a:ea typeface="Yu Gothic" panose="020B0400000000000000" pitchFamily="34" charset="-128"/>
                <a:cs typeface="Times New Roman" panose="02020603050405020304" pitchFamily="18" charset="0"/>
              </a:rPr>
              <a:t> </a:t>
            </a:r>
            <a:r>
              <a:rPr lang="fr-FR" sz="1800" kern="100" dirty="0">
                <a:solidFill>
                  <a:srgbClr val="7030A0"/>
                </a:solidFill>
                <a:effectLst/>
                <a:latin typeface="Aptos" panose="020B0004020202020204" pitchFamily="34" charset="0"/>
                <a:ea typeface="Yu Gothic" panose="020B0400000000000000" pitchFamily="34" charset="-128"/>
                <a:cs typeface="Times New Roman" panose="02020603050405020304" pitchFamily="18" charset="0"/>
              </a:rPr>
              <a:t>[Page 113 – I,chap.5]</a:t>
            </a:r>
          </a:p>
        </p:txBody>
      </p:sp>
    </p:spTree>
    <p:extLst>
      <p:ext uri="{BB962C8B-B14F-4D97-AF65-F5344CB8AC3E}">
        <p14:creationId xmlns:p14="http://schemas.microsoft.com/office/powerpoint/2010/main" val="37782688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1219</TotalTime>
  <Words>6776</Words>
  <Application>Microsoft Office PowerPoint</Application>
  <PresentationFormat>Grand écran</PresentationFormat>
  <Paragraphs>191</Paragraphs>
  <Slides>35</Slides>
  <Notes>27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Aptos</vt:lpstr>
      <vt:lpstr>Aptos Display</vt:lpstr>
      <vt:lpstr>Arial</vt:lpstr>
      <vt:lpstr>Symbol</vt:lpstr>
      <vt:lpstr>Times New Roman</vt:lpstr>
      <vt:lpstr>Wingdings</vt:lpstr>
      <vt:lpstr>Thème Office</vt:lpstr>
      <vt:lpstr>L’émergence et la suppression des détails</vt:lpstr>
      <vt:lpstr>Les manuscrits de L’Éducation sentimentale</vt:lpstr>
      <vt:lpstr>4258 manuscrits de brouillon</vt:lpstr>
      <vt:lpstr>Présentation PowerPoint</vt:lpstr>
      <vt:lpstr>Les manuscrits de L’Éducation sentimentale</vt:lpstr>
      <vt:lpstr>La rencontre de Frédéric et d’Arnoux</vt:lpstr>
      <vt:lpstr>Portrait d’Arnoux</vt:lpstr>
      <vt:lpstr>Les étourderies du narrateur…</vt:lpstr>
      <vt:lpstr>L’accent méridional d’Arnoux</vt:lpstr>
      <vt:lpstr>Sa sociabilité</vt:lpstr>
      <vt:lpstr>Le tabac</vt:lpstr>
      <vt:lpstr>Sa gaieté communicative</vt:lpstr>
      <vt:lpstr>Une sympathie nait, inexplicable</vt:lpstr>
      <vt:lpstr>Les contradictions d’Arnoux</vt:lpstr>
      <vt:lpstr>Rubens</vt:lpstr>
      <vt:lpstr>La vulgarité d’Arnoux - I</vt:lpstr>
      <vt:lpstr>La vulgarité d’Arnoux - II</vt:lpstr>
      <vt:lpstr>On causa politique . . .</vt:lpstr>
      <vt:lpstr>La Pologne</vt:lpstr>
      <vt:lpstr>Arnoux, le Républicain</vt:lpstr>
      <vt:lpstr>Le donneur de leçons</vt:lpstr>
      <vt:lpstr>Ses théories sur les femmes</vt:lpstr>
      <vt:lpstr>Le monde parisien</vt:lpstr>
      <vt:lpstr>Arnoux, le scientifique - I </vt:lpstr>
      <vt:lpstr>Arnoux, le scientifique - II</vt:lpstr>
      <vt:lpstr>L’inculture d’Arnoux</vt:lpstr>
      <vt:lpstr>L’inculture autour de Frédéric</vt:lpstr>
      <vt:lpstr>Frédéric est ébloui par Arnoux</vt:lpstr>
      <vt:lpstr>Naissance d’une amitié - I</vt:lpstr>
      <vt:lpstr>Naissance d’une amitié - II</vt:lpstr>
      <vt:lpstr>Les sentiments de Frédéric pour Arnoux</vt:lpstr>
      <vt:lpstr>La classe sociale d’Arnoux</vt:lpstr>
      <vt:lpstr>Qui est-il ?</vt:lpstr>
      <vt:lpstr>Qui est-il ? Quel est son nom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GIRARD</dc:creator>
  <cp:lastModifiedBy>Danielle GIRARD</cp:lastModifiedBy>
  <cp:revision>317</cp:revision>
  <dcterms:created xsi:type="dcterms:W3CDTF">2024-10-26T13:22:15Z</dcterms:created>
  <dcterms:modified xsi:type="dcterms:W3CDTF">2025-03-22T08:45:30Z</dcterms:modified>
</cp:coreProperties>
</file>