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5" r:id="rId2"/>
    <p:sldId id="264" r:id="rId3"/>
    <p:sldId id="283" r:id="rId4"/>
    <p:sldId id="259" r:id="rId5"/>
    <p:sldId id="261" r:id="rId6"/>
    <p:sldId id="276" r:id="rId7"/>
    <p:sldId id="267" r:id="rId8"/>
    <p:sldId id="287" r:id="rId9"/>
    <p:sldId id="288" r:id="rId10"/>
    <p:sldId id="289" r:id="rId11"/>
    <p:sldId id="290" r:id="rId12"/>
    <p:sldId id="284" r:id="rId13"/>
    <p:sldId id="263" r:id="rId14"/>
    <p:sldId id="291" r:id="rId15"/>
    <p:sldId id="292" r:id="rId16"/>
    <p:sldId id="285" r:id="rId17"/>
    <p:sldId id="274" r:id="rId18"/>
    <p:sldId id="275" r:id="rId19"/>
    <p:sldId id="282" r:id="rId20"/>
    <p:sldId id="277" r:id="rId21"/>
    <p:sldId id="278" r:id="rId22"/>
    <p:sldId id="279" r:id="rId23"/>
    <p:sldId id="280" r:id="rId24"/>
    <p:sldId id="286" r:id="rId25"/>
    <p:sldId id="281" r:id="rId26"/>
    <p:sldId id="293" r:id="rId27"/>
    <p:sldId id="294" r:id="rId28"/>
    <p:sldId id="297" r:id="rId29"/>
    <p:sldId id="295" r:id="rId30"/>
    <p:sldId id="296" r:id="rId31"/>
    <p:sldId id="298" r:id="rId32"/>
    <p:sldId id="299" r:id="rId33"/>
    <p:sldId id="300" r:id="rId34"/>
    <p:sldId id="301"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83609E6-AC90-4EF3-9628-6DA673AA24B5}" type="datetimeFigureOut">
              <a:rPr lang="fr-FR" smtClean="0"/>
              <a:t>13/12/2012</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9AA245D6-9AAD-4D3E-A4CB-177920299B34}" type="slidenum">
              <a:rPr lang="fr-FR" smtClean="0"/>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3609E6-AC90-4EF3-9628-6DA673AA24B5}" type="datetimeFigureOut">
              <a:rPr lang="fr-FR" smtClean="0"/>
              <a:t>13/12/2012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AA245D6-9AAD-4D3E-A4CB-177920299B34}"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3609E6-AC90-4EF3-9628-6DA673AA24B5}" type="datetimeFigureOut">
              <a:rPr lang="fr-FR" smtClean="0"/>
              <a:t>13/12/2012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AA245D6-9AAD-4D3E-A4CB-177920299B34}"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3609E6-AC90-4EF3-9628-6DA673AA24B5}" type="datetimeFigureOut">
              <a:rPr lang="fr-FR" smtClean="0"/>
              <a:t>13/12/2012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AA245D6-9AAD-4D3E-A4CB-177920299B34}"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83609E6-AC90-4EF3-9628-6DA673AA24B5}" type="datetimeFigureOut">
              <a:rPr lang="fr-FR" smtClean="0"/>
              <a:t>13/12/2012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AA245D6-9AAD-4D3E-A4CB-177920299B34}" type="slidenum">
              <a:rPr lang="fr-FR" smtClean="0"/>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3609E6-AC90-4EF3-9628-6DA673AA24B5}" type="datetimeFigureOut">
              <a:rPr lang="fr-FR" smtClean="0"/>
              <a:t>13/12/2012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AA245D6-9AAD-4D3E-A4CB-177920299B34}"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83609E6-AC90-4EF3-9628-6DA673AA24B5}" type="datetimeFigureOut">
              <a:rPr lang="fr-FR" smtClean="0"/>
              <a:t>13/12/2012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AA245D6-9AAD-4D3E-A4CB-177920299B34}"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83609E6-AC90-4EF3-9628-6DA673AA24B5}" type="datetimeFigureOut">
              <a:rPr lang="fr-FR" smtClean="0"/>
              <a:t>13/12/2012</a:t>
            </a:fld>
            <a:endParaRPr lang="fr-FR"/>
          </a:p>
        </p:txBody>
      </p:sp>
      <p:sp>
        <p:nvSpPr>
          <p:cNvPr id="8" name="Slide Number Placeholder 7"/>
          <p:cNvSpPr>
            <a:spLocks noGrp="1"/>
          </p:cNvSpPr>
          <p:nvPr>
            <p:ph type="sldNum" sz="quarter" idx="11"/>
          </p:nvPr>
        </p:nvSpPr>
        <p:spPr/>
        <p:txBody>
          <a:bodyPr/>
          <a:lstStyle/>
          <a:p>
            <a:fld id="{9AA245D6-9AAD-4D3E-A4CB-177920299B34}" type="slidenum">
              <a:rPr lang="fr-FR" smtClean="0"/>
              <a:t>‹#›</a:t>
            </a:fld>
            <a:endParaRPr lang="fr-FR"/>
          </a:p>
        </p:txBody>
      </p:sp>
      <p:sp>
        <p:nvSpPr>
          <p:cNvPr id="9" name="Footer Placeholder 8"/>
          <p:cNvSpPr>
            <a:spLocks noGrp="1"/>
          </p:cNvSpPr>
          <p:nvPr>
            <p:ph type="ftr" sz="quarter" idx="12"/>
          </p:nvPr>
        </p:nvSpPr>
        <p:spPr/>
        <p:txBody>
          <a:body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3609E6-AC90-4EF3-9628-6DA673AA24B5}" type="datetimeFigureOut">
              <a:rPr lang="fr-FR" smtClean="0"/>
              <a:t>13/12/2012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AA245D6-9AAD-4D3E-A4CB-177920299B34}"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3609E6-AC90-4EF3-9628-6DA673AA24B5}" type="datetimeFigureOut">
              <a:rPr lang="fr-FR" smtClean="0"/>
              <a:t>13/12/2012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156448" y="6422064"/>
            <a:ext cx="762000" cy="365125"/>
          </a:xfrm>
        </p:spPr>
        <p:txBody>
          <a:bodyPr/>
          <a:lstStyle/>
          <a:p>
            <a:fld id="{9AA245D6-9AAD-4D3E-A4CB-177920299B34}"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D83609E6-AC90-4EF3-9628-6DA673AA24B5}" type="datetimeFigureOut">
              <a:rPr lang="fr-FR" smtClean="0"/>
              <a:t>13/12/2012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AA245D6-9AAD-4D3E-A4CB-177920299B34}"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83609E6-AC90-4EF3-9628-6DA673AA24B5}" type="datetimeFigureOut">
              <a:rPr lang="fr-FR" smtClean="0"/>
              <a:t>13/12/2012</a:t>
            </a:fld>
            <a:endParaRPr lang="fr-F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AA245D6-9AAD-4D3E-A4CB-177920299B34}" type="slidenum">
              <a:rPr lang="fr-FR" smtClean="0"/>
              <a:t>‹#›</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allodocteurs.fr/actualite-sante-hermaphrodisme-une-anomalie-sexuelle-123.asp?1=1&amp;IdBloc=Tout" TargetMode="External"/><Relationship Id="rId2" Type="http://schemas.openxmlformats.org/officeDocument/2006/relationships/hyperlink" Target="http://www.kewego.fr/video/iLyROoafJ65g.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372168"/>
            <a:ext cx="8496944" cy="1143000"/>
          </a:xfrm>
        </p:spPr>
        <p:txBody>
          <a:bodyPr>
            <a:normAutofit fontScale="90000"/>
          </a:bodyPr>
          <a:lstStyle/>
          <a:p>
            <a:pPr marL="0" indent="0" algn="ctr">
              <a:buNone/>
            </a:pPr>
            <a:r>
              <a:rPr lang="ga-IE" sz="4000" dirty="0" smtClean="0">
                <a:effectLst/>
              </a:rPr>
              <a:t/>
            </a:r>
            <a:br>
              <a:rPr lang="ga-IE" sz="4000" dirty="0" smtClean="0">
                <a:effectLst/>
              </a:rPr>
            </a:br>
            <a:r>
              <a:rPr lang="fr-FR" sz="4000" b="1" dirty="0" smtClean="0">
                <a:effectLst/>
              </a:rPr>
              <a:t>Les </a:t>
            </a:r>
            <a:r>
              <a:rPr lang="fr-FR" sz="4000" b="1" dirty="0">
                <a:effectLst/>
              </a:rPr>
              <a:t>souvenirs de </a:t>
            </a:r>
            <a:r>
              <a:rPr lang="fr-FR" sz="4000" b="1" dirty="0" smtClean="0">
                <a:effectLst/>
              </a:rPr>
              <a:t>l’hermaphrodite</a:t>
            </a:r>
            <a:r>
              <a:rPr lang="ga-IE" sz="4000" b="1" dirty="0" smtClean="0">
                <a:effectLst/>
              </a:rPr>
              <a:t/>
            </a:r>
            <a:br>
              <a:rPr lang="ga-IE" sz="4000" b="1" dirty="0" smtClean="0">
                <a:effectLst/>
              </a:rPr>
            </a:br>
            <a:r>
              <a:rPr lang="fr-FR" sz="4000" b="1" dirty="0" smtClean="0">
                <a:effectLst/>
              </a:rPr>
              <a:t>Herculine Ba</a:t>
            </a:r>
            <a:r>
              <a:rPr lang="ga-IE" sz="4000" b="1" dirty="0" smtClean="0">
                <a:effectLst/>
              </a:rPr>
              <a:t>r</a:t>
            </a:r>
            <a:r>
              <a:rPr lang="fr-FR" sz="4000" b="1" dirty="0" smtClean="0">
                <a:effectLst/>
              </a:rPr>
              <a:t>bin</a:t>
            </a:r>
            <a:r>
              <a:rPr lang="ga-IE" sz="4000" b="1" dirty="0" smtClean="0">
                <a:effectLst/>
              </a:rPr>
              <a:t/>
            </a:r>
            <a:br>
              <a:rPr lang="ga-IE" sz="4000" b="1" dirty="0" smtClean="0">
                <a:effectLst/>
              </a:rPr>
            </a:br>
            <a:r>
              <a:rPr lang="fr-FR" sz="4000" b="1" dirty="0" smtClean="0">
                <a:effectLst/>
              </a:rPr>
              <a:t>(1838-1868</a:t>
            </a:r>
            <a:r>
              <a:rPr lang="fr-FR" sz="4000" b="1" dirty="0">
                <a:effectLst/>
              </a:rPr>
              <a:t>)</a:t>
            </a:r>
            <a:endParaRPr lang="fr-FR" sz="4000"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59832" y="182318"/>
            <a:ext cx="2952328" cy="4024558"/>
          </a:xfrm>
        </p:spPr>
      </p:pic>
    </p:spTree>
    <p:extLst>
      <p:ext uri="{BB962C8B-B14F-4D97-AF65-F5344CB8AC3E}">
        <p14:creationId xmlns:p14="http://schemas.microsoft.com/office/powerpoint/2010/main" val="3238246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64130" y="1756251"/>
            <a:ext cx="3253740" cy="4213860"/>
          </a:xfrm>
        </p:spPr>
      </p:pic>
      <p:sp>
        <p:nvSpPr>
          <p:cNvPr id="5" name="Rectangle 4"/>
          <p:cNvSpPr/>
          <p:nvPr/>
        </p:nvSpPr>
        <p:spPr>
          <a:xfrm>
            <a:off x="251520" y="260648"/>
            <a:ext cx="3519040" cy="369332"/>
          </a:xfrm>
          <a:prstGeom prst="rect">
            <a:avLst/>
          </a:prstGeom>
        </p:spPr>
        <p:txBody>
          <a:bodyPr wrap="none">
            <a:spAutoFit/>
          </a:bodyPr>
          <a:lstStyle/>
          <a:p>
            <a:r>
              <a:rPr lang="ga-IE" dirty="0"/>
              <a:t>L’Hermaphrodite de Nadar, 1860</a:t>
            </a:r>
            <a:endParaRPr lang="fr-FR" dirty="0"/>
          </a:p>
        </p:txBody>
      </p:sp>
    </p:spTree>
    <p:extLst>
      <p:ext uri="{BB962C8B-B14F-4D97-AF65-F5344CB8AC3E}">
        <p14:creationId xmlns:p14="http://schemas.microsoft.com/office/powerpoint/2010/main" val="2074301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66130"/>
          </a:xfrm>
        </p:spPr>
        <p:txBody>
          <a:bodyPr/>
          <a:lstStyle/>
          <a:p>
            <a:pPr algn="ctr"/>
            <a:r>
              <a:rPr lang="ga-IE" b="1" dirty="0" smtClean="0"/>
              <a:t>Pistes de </a:t>
            </a:r>
            <a:r>
              <a:rPr lang="ga-IE" b="1" dirty="0" smtClean="0"/>
              <a:t>réflexion</a:t>
            </a:r>
            <a:endParaRPr lang="fr-FR" b="1" dirty="0"/>
          </a:p>
        </p:txBody>
      </p:sp>
      <p:sp>
        <p:nvSpPr>
          <p:cNvPr id="3" name="Content Placeholder 2"/>
          <p:cNvSpPr>
            <a:spLocks noGrp="1"/>
          </p:cNvSpPr>
          <p:nvPr>
            <p:ph idx="1"/>
          </p:nvPr>
        </p:nvSpPr>
        <p:spPr>
          <a:xfrm>
            <a:off x="457200" y="1600200"/>
            <a:ext cx="7467600" cy="4997152"/>
          </a:xfrm>
        </p:spPr>
        <p:txBody>
          <a:bodyPr>
            <a:normAutofit/>
          </a:bodyPr>
          <a:lstStyle/>
          <a:p>
            <a:pPr lvl="0"/>
            <a:endParaRPr lang="ga-IE" sz="900" dirty="0" smtClean="0"/>
          </a:p>
          <a:p>
            <a:pPr lvl="0"/>
            <a:endParaRPr lang="ga-IE" sz="900" dirty="0" smtClean="0"/>
          </a:p>
          <a:p>
            <a:pPr lvl="0"/>
            <a:r>
              <a:rPr lang="fr-FR" dirty="0" smtClean="0">
                <a:solidFill>
                  <a:srgbClr val="FF0000"/>
                </a:solidFill>
              </a:rPr>
              <a:t>Les </a:t>
            </a:r>
            <a:r>
              <a:rPr lang="fr-FR" dirty="0">
                <a:solidFill>
                  <a:srgbClr val="FF0000"/>
                </a:solidFill>
              </a:rPr>
              <a:t>codes médicaux et </a:t>
            </a:r>
            <a:r>
              <a:rPr lang="fr-FR" dirty="0" smtClean="0">
                <a:solidFill>
                  <a:srgbClr val="FF0000"/>
                </a:solidFill>
              </a:rPr>
              <a:t>sociaux</a:t>
            </a:r>
            <a:r>
              <a:rPr lang="ga-IE" dirty="0" smtClean="0">
                <a:solidFill>
                  <a:srgbClr val="FF0000"/>
                </a:solidFill>
              </a:rPr>
              <a:t>, </a:t>
            </a:r>
            <a:r>
              <a:rPr lang="fr-FR" dirty="0" smtClean="0">
                <a:solidFill>
                  <a:srgbClr val="FF0000"/>
                </a:solidFill>
              </a:rPr>
              <a:t>gardiens </a:t>
            </a:r>
            <a:r>
              <a:rPr lang="fr-FR" dirty="0">
                <a:solidFill>
                  <a:srgbClr val="FF0000"/>
                </a:solidFill>
              </a:rPr>
              <a:t>de la vérité sexuelle et genrée </a:t>
            </a:r>
            <a:endParaRPr lang="ga-IE" dirty="0" smtClean="0">
              <a:solidFill>
                <a:srgbClr val="FF0000"/>
              </a:solidFill>
            </a:endParaRPr>
          </a:p>
          <a:p>
            <a:pPr lvl="0"/>
            <a:endParaRPr lang="fr-FR" sz="900" dirty="0"/>
          </a:p>
          <a:p>
            <a:pPr lvl="0"/>
            <a:r>
              <a:rPr lang="fr-FR" dirty="0" smtClean="0"/>
              <a:t>L’hermaphrodite</a:t>
            </a:r>
            <a:r>
              <a:rPr lang="ga-IE" dirty="0" smtClean="0"/>
              <a:t>,</a:t>
            </a:r>
            <a:r>
              <a:rPr lang="fr-FR" dirty="0" smtClean="0"/>
              <a:t> </a:t>
            </a:r>
            <a:r>
              <a:rPr lang="fr-FR" dirty="0"/>
              <a:t>figure en opposition à l’intelligibilité </a:t>
            </a:r>
            <a:r>
              <a:rPr lang="fr-FR" dirty="0" smtClean="0"/>
              <a:t>traditionnelle</a:t>
            </a:r>
            <a:r>
              <a:rPr lang="fr-FR" dirty="0"/>
              <a:t> </a:t>
            </a:r>
            <a:endParaRPr lang="ga-IE" dirty="0" smtClean="0"/>
          </a:p>
          <a:p>
            <a:pPr lvl="0"/>
            <a:endParaRPr lang="fr-FR" sz="900" dirty="0"/>
          </a:p>
          <a:p>
            <a:pPr lvl="0"/>
            <a:r>
              <a:rPr lang="ga-IE" dirty="0"/>
              <a:t>La réappropriation de </a:t>
            </a:r>
            <a:r>
              <a:rPr lang="fr-FR" dirty="0"/>
              <a:t>l’identité par l’écriture</a:t>
            </a:r>
            <a:r>
              <a:rPr lang="ga-IE" dirty="0"/>
              <a:t> </a:t>
            </a:r>
            <a:r>
              <a:rPr lang="ga-IE" dirty="0" smtClean="0"/>
              <a:t>personnelle</a:t>
            </a:r>
          </a:p>
          <a:p>
            <a:pPr marL="36576" indent="0">
              <a:buNone/>
            </a:pPr>
            <a:endParaRPr lang="ga-IE" sz="900" dirty="0" smtClean="0"/>
          </a:p>
          <a:p>
            <a:pPr lvl="0"/>
            <a:endParaRPr lang="fr-FR" dirty="0"/>
          </a:p>
          <a:p>
            <a:pPr lvl="0"/>
            <a:endParaRPr lang="fr-FR" dirty="0"/>
          </a:p>
          <a:p>
            <a:endParaRPr lang="fr-FR" dirty="0"/>
          </a:p>
        </p:txBody>
      </p:sp>
    </p:spTree>
    <p:extLst>
      <p:ext uri="{BB962C8B-B14F-4D97-AF65-F5344CB8AC3E}">
        <p14:creationId xmlns:p14="http://schemas.microsoft.com/office/powerpoint/2010/main" val="23009244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66130"/>
          </a:xfrm>
        </p:spPr>
        <p:txBody>
          <a:bodyPr/>
          <a:lstStyle/>
          <a:p>
            <a:pPr algn="ctr"/>
            <a:r>
              <a:rPr lang="ga-IE" b="1" dirty="0" smtClean="0"/>
              <a:t>Pistes de </a:t>
            </a:r>
            <a:r>
              <a:rPr lang="ga-IE" b="1" dirty="0" smtClean="0"/>
              <a:t>réflexion</a:t>
            </a:r>
            <a:endParaRPr lang="fr-FR" b="1" dirty="0"/>
          </a:p>
        </p:txBody>
      </p:sp>
      <p:sp>
        <p:nvSpPr>
          <p:cNvPr id="3" name="Content Placeholder 2"/>
          <p:cNvSpPr>
            <a:spLocks noGrp="1"/>
          </p:cNvSpPr>
          <p:nvPr>
            <p:ph idx="1"/>
          </p:nvPr>
        </p:nvSpPr>
        <p:spPr>
          <a:xfrm>
            <a:off x="457200" y="1600200"/>
            <a:ext cx="7467600" cy="4997152"/>
          </a:xfrm>
        </p:spPr>
        <p:txBody>
          <a:bodyPr>
            <a:normAutofit/>
          </a:bodyPr>
          <a:lstStyle/>
          <a:p>
            <a:pPr lvl="0"/>
            <a:endParaRPr lang="ga-IE" sz="900" dirty="0" smtClean="0"/>
          </a:p>
          <a:p>
            <a:pPr lvl="0"/>
            <a:endParaRPr lang="ga-IE" sz="900" dirty="0" smtClean="0"/>
          </a:p>
          <a:p>
            <a:pPr lvl="0"/>
            <a:r>
              <a:rPr lang="fr-FR" dirty="0" smtClean="0"/>
              <a:t>Les </a:t>
            </a:r>
            <a:r>
              <a:rPr lang="fr-FR" dirty="0"/>
              <a:t>codes médicaux et </a:t>
            </a:r>
            <a:r>
              <a:rPr lang="fr-FR" dirty="0" smtClean="0"/>
              <a:t>sociaux</a:t>
            </a:r>
            <a:r>
              <a:rPr lang="ga-IE" dirty="0" smtClean="0"/>
              <a:t>, </a:t>
            </a:r>
            <a:r>
              <a:rPr lang="fr-FR" dirty="0" smtClean="0"/>
              <a:t>gardiens </a:t>
            </a:r>
            <a:r>
              <a:rPr lang="fr-FR" dirty="0"/>
              <a:t>de la vérité sexuelle et genrée </a:t>
            </a:r>
            <a:endParaRPr lang="ga-IE" dirty="0" smtClean="0"/>
          </a:p>
          <a:p>
            <a:pPr lvl="0"/>
            <a:endParaRPr lang="fr-FR" sz="900" dirty="0"/>
          </a:p>
          <a:p>
            <a:pPr lvl="0"/>
            <a:r>
              <a:rPr lang="fr-FR" dirty="0" smtClean="0">
                <a:solidFill>
                  <a:srgbClr val="FF0000"/>
                </a:solidFill>
              </a:rPr>
              <a:t>L’hermaphrodite</a:t>
            </a:r>
            <a:r>
              <a:rPr lang="ga-IE" dirty="0" smtClean="0">
                <a:solidFill>
                  <a:srgbClr val="FF0000"/>
                </a:solidFill>
              </a:rPr>
              <a:t>,</a:t>
            </a:r>
            <a:r>
              <a:rPr lang="fr-FR" dirty="0" smtClean="0">
                <a:solidFill>
                  <a:srgbClr val="FF0000"/>
                </a:solidFill>
              </a:rPr>
              <a:t> </a:t>
            </a:r>
            <a:r>
              <a:rPr lang="fr-FR" dirty="0">
                <a:solidFill>
                  <a:srgbClr val="FF0000"/>
                </a:solidFill>
              </a:rPr>
              <a:t>figure en opposition à l’intelligibilité </a:t>
            </a:r>
            <a:r>
              <a:rPr lang="fr-FR" dirty="0" smtClean="0">
                <a:solidFill>
                  <a:srgbClr val="FF0000"/>
                </a:solidFill>
              </a:rPr>
              <a:t>traditionnelle</a:t>
            </a:r>
            <a:r>
              <a:rPr lang="fr-FR" dirty="0">
                <a:solidFill>
                  <a:srgbClr val="FF0000"/>
                </a:solidFill>
              </a:rPr>
              <a:t> </a:t>
            </a:r>
            <a:endParaRPr lang="ga-IE" dirty="0" smtClean="0">
              <a:solidFill>
                <a:srgbClr val="FF0000"/>
              </a:solidFill>
            </a:endParaRPr>
          </a:p>
          <a:p>
            <a:pPr lvl="0"/>
            <a:endParaRPr lang="fr-FR" sz="900" dirty="0"/>
          </a:p>
          <a:p>
            <a:pPr lvl="0"/>
            <a:r>
              <a:rPr lang="ga-IE" dirty="0"/>
              <a:t>La réappropriation de </a:t>
            </a:r>
            <a:r>
              <a:rPr lang="fr-FR" dirty="0"/>
              <a:t>l’identité par l’écriture</a:t>
            </a:r>
            <a:r>
              <a:rPr lang="ga-IE" dirty="0"/>
              <a:t> </a:t>
            </a:r>
            <a:r>
              <a:rPr lang="ga-IE" dirty="0" smtClean="0"/>
              <a:t>personnelle</a:t>
            </a:r>
          </a:p>
          <a:p>
            <a:pPr marL="36576" indent="0">
              <a:buNone/>
            </a:pPr>
            <a:endParaRPr lang="ga-IE" sz="900" dirty="0" smtClean="0"/>
          </a:p>
          <a:p>
            <a:pPr lvl="0"/>
            <a:endParaRPr lang="fr-FR" dirty="0"/>
          </a:p>
          <a:p>
            <a:pPr lvl="0"/>
            <a:endParaRPr lang="fr-FR" dirty="0"/>
          </a:p>
          <a:p>
            <a:endParaRPr lang="fr-FR" dirty="0"/>
          </a:p>
        </p:txBody>
      </p:sp>
    </p:spTree>
    <p:extLst>
      <p:ext uri="{BB962C8B-B14F-4D97-AF65-F5344CB8AC3E}">
        <p14:creationId xmlns:p14="http://schemas.microsoft.com/office/powerpoint/2010/main" val="24572687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372168"/>
            <a:ext cx="8712967" cy="1143000"/>
          </a:xfrm>
        </p:spPr>
        <p:txBody>
          <a:bodyPr>
            <a:normAutofit fontScale="90000"/>
          </a:bodyPr>
          <a:lstStyle/>
          <a:p>
            <a:pPr algn="ctr"/>
            <a:r>
              <a:rPr lang="ga-IE" sz="3600" b="1" dirty="0" smtClean="0"/>
              <a:t/>
            </a:r>
            <a:br>
              <a:rPr lang="ga-IE" sz="3600" b="1" dirty="0" smtClean="0"/>
            </a:br>
            <a:r>
              <a:rPr lang="ga-IE" sz="3600" b="1" dirty="0" smtClean="0"/>
              <a:t>Formation de l’appareil génital chez le foetus:   </a:t>
            </a:r>
            <a:r>
              <a:rPr lang="ga-IE" sz="2800" b="1" dirty="0" smtClean="0"/>
              <a:t>Stade indifférencié jusque vers la</a:t>
            </a:r>
            <a:r>
              <a:rPr lang="ga-IE" sz="2800" b="1" dirty="0"/>
              <a:t> </a:t>
            </a:r>
            <a:r>
              <a:rPr lang="ga-IE" sz="2800" b="1" dirty="0" smtClean="0"/>
              <a:t>7ème semaine</a:t>
            </a:r>
            <a:endParaRPr lang="fr-FR" sz="2800" b="1"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764704"/>
            <a:ext cx="7272808" cy="3672408"/>
          </a:xfrm>
          <a:solidFill>
            <a:schemeClr val="tx1"/>
          </a:solidFill>
        </p:spPr>
      </p:pic>
    </p:spTree>
    <p:extLst>
      <p:ext uri="{BB962C8B-B14F-4D97-AF65-F5344CB8AC3E}">
        <p14:creationId xmlns:p14="http://schemas.microsoft.com/office/powerpoint/2010/main" val="33404777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62249" y="1268761"/>
            <a:ext cx="3561151" cy="4332734"/>
          </a:xfrm>
        </p:spPr>
      </p:pic>
    </p:spTree>
    <p:extLst>
      <p:ext uri="{BB962C8B-B14F-4D97-AF65-F5344CB8AC3E}">
        <p14:creationId xmlns:p14="http://schemas.microsoft.com/office/powerpoint/2010/main" val="2946213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66130"/>
          </a:xfrm>
        </p:spPr>
        <p:txBody>
          <a:bodyPr/>
          <a:lstStyle/>
          <a:p>
            <a:pPr algn="ctr"/>
            <a:r>
              <a:rPr lang="ga-IE" b="1" dirty="0" smtClean="0"/>
              <a:t>Pistes de </a:t>
            </a:r>
            <a:r>
              <a:rPr lang="ga-IE" b="1" dirty="0" smtClean="0"/>
              <a:t>réflexion</a:t>
            </a:r>
            <a:endParaRPr lang="fr-FR" b="1" dirty="0"/>
          </a:p>
        </p:txBody>
      </p:sp>
      <p:sp>
        <p:nvSpPr>
          <p:cNvPr id="3" name="Content Placeholder 2"/>
          <p:cNvSpPr>
            <a:spLocks noGrp="1"/>
          </p:cNvSpPr>
          <p:nvPr>
            <p:ph idx="1"/>
          </p:nvPr>
        </p:nvSpPr>
        <p:spPr>
          <a:xfrm>
            <a:off x="457200" y="1600200"/>
            <a:ext cx="7467600" cy="4997152"/>
          </a:xfrm>
        </p:spPr>
        <p:txBody>
          <a:bodyPr>
            <a:normAutofit/>
          </a:bodyPr>
          <a:lstStyle/>
          <a:p>
            <a:pPr lvl="0"/>
            <a:endParaRPr lang="ga-IE" sz="900" dirty="0" smtClean="0"/>
          </a:p>
          <a:p>
            <a:pPr lvl="0"/>
            <a:endParaRPr lang="ga-IE" sz="900" dirty="0" smtClean="0"/>
          </a:p>
          <a:p>
            <a:pPr lvl="0"/>
            <a:r>
              <a:rPr lang="fr-FR" dirty="0" smtClean="0"/>
              <a:t>Les </a:t>
            </a:r>
            <a:r>
              <a:rPr lang="fr-FR" dirty="0"/>
              <a:t>codes médicaux et </a:t>
            </a:r>
            <a:r>
              <a:rPr lang="fr-FR" dirty="0" smtClean="0"/>
              <a:t>sociaux</a:t>
            </a:r>
            <a:r>
              <a:rPr lang="ga-IE" dirty="0" smtClean="0"/>
              <a:t>, </a:t>
            </a:r>
            <a:r>
              <a:rPr lang="fr-FR" dirty="0" smtClean="0"/>
              <a:t>gardiens </a:t>
            </a:r>
            <a:r>
              <a:rPr lang="fr-FR" dirty="0"/>
              <a:t>de la vérité sexuelle et genrée </a:t>
            </a:r>
            <a:endParaRPr lang="ga-IE" dirty="0" smtClean="0"/>
          </a:p>
          <a:p>
            <a:pPr lvl="0"/>
            <a:endParaRPr lang="fr-FR" sz="900" dirty="0"/>
          </a:p>
          <a:p>
            <a:pPr lvl="0"/>
            <a:r>
              <a:rPr lang="fr-FR" dirty="0" smtClean="0">
                <a:solidFill>
                  <a:srgbClr val="FF0000"/>
                </a:solidFill>
              </a:rPr>
              <a:t>L’hermaphrodite</a:t>
            </a:r>
            <a:r>
              <a:rPr lang="ga-IE" dirty="0" smtClean="0">
                <a:solidFill>
                  <a:srgbClr val="FF0000"/>
                </a:solidFill>
              </a:rPr>
              <a:t>,</a:t>
            </a:r>
            <a:r>
              <a:rPr lang="fr-FR" dirty="0" smtClean="0">
                <a:solidFill>
                  <a:srgbClr val="FF0000"/>
                </a:solidFill>
              </a:rPr>
              <a:t> </a:t>
            </a:r>
            <a:r>
              <a:rPr lang="fr-FR" dirty="0">
                <a:solidFill>
                  <a:srgbClr val="FF0000"/>
                </a:solidFill>
              </a:rPr>
              <a:t>figure en opposition à l’intelligibilité </a:t>
            </a:r>
            <a:r>
              <a:rPr lang="fr-FR" dirty="0" smtClean="0">
                <a:solidFill>
                  <a:srgbClr val="FF0000"/>
                </a:solidFill>
              </a:rPr>
              <a:t>traditionnelle</a:t>
            </a:r>
            <a:r>
              <a:rPr lang="fr-FR" dirty="0">
                <a:solidFill>
                  <a:srgbClr val="FF0000"/>
                </a:solidFill>
              </a:rPr>
              <a:t> </a:t>
            </a:r>
            <a:endParaRPr lang="ga-IE" dirty="0" smtClean="0">
              <a:solidFill>
                <a:srgbClr val="FF0000"/>
              </a:solidFill>
            </a:endParaRPr>
          </a:p>
          <a:p>
            <a:pPr lvl="0"/>
            <a:endParaRPr lang="fr-FR" sz="900" dirty="0"/>
          </a:p>
          <a:p>
            <a:pPr lvl="0"/>
            <a:r>
              <a:rPr lang="ga-IE" dirty="0"/>
              <a:t>La réappropriation de </a:t>
            </a:r>
            <a:r>
              <a:rPr lang="fr-FR" dirty="0"/>
              <a:t>l’identité par l’écriture</a:t>
            </a:r>
            <a:r>
              <a:rPr lang="ga-IE" dirty="0"/>
              <a:t> </a:t>
            </a:r>
            <a:r>
              <a:rPr lang="ga-IE" dirty="0" smtClean="0"/>
              <a:t>personnelle</a:t>
            </a:r>
          </a:p>
          <a:p>
            <a:pPr marL="36576" indent="0">
              <a:buNone/>
            </a:pPr>
            <a:endParaRPr lang="ga-IE" sz="900" dirty="0" smtClean="0"/>
          </a:p>
          <a:p>
            <a:pPr lvl="0"/>
            <a:endParaRPr lang="fr-FR" dirty="0"/>
          </a:p>
          <a:p>
            <a:pPr lvl="0"/>
            <a:endParaRPr lang="fr-FR" dirty="0"/>
          </a:p>
          <a:p>
            <a:endParaRPr lang="fr-FR" dirty="0"/>
          </a:p>
        </p:txBody>
      </p:sp>
    </p:spTree>
    <p:extLst>
      <p:ext uri="{BB962C8B-B14F-4D97-AF65-F5344CB8AC3E}">
        <p14:creationId xmlns:p14="http://schemas.microsoft.com/office/powerpoint/2010/main" val="36991019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66130"/>
          </a:xfrm>
        </p:spPr>
        <p:txBody>
          <a:bodyPr/>
          <a:lstStyle/>
          <a:p>
            <a:pPr algn="ctr"/>
            <a:r>
              <a:rPr lang="ga-IE" b="1" dirty="0" smtClean="0"/>
              <a:t>Pistes de </a:t>
            </a:r>
            <a:r>
              <a:rPr lang="ga-IE" b="1" dirty="0" smtClean="0"/>
              <a:t>réflexion</a:t>
            </a:r>
            <a:endParaRPr lang="fr-FR" b="1" dirty="0"/>
          </a:p>
        </p:txBody>
      </p:sp>
      <p:sp>
        <p:nvSpPr>
          <p:cNvPr id="3" name="Content Placeholder 2"/>
          <p:cNvSpPr>
            <a:spLocks noGrp="1"/>
          </p:cNvSpPr>
          <p:nvPr>
            <p:ph idx="1"/>
          </p:nvPr>
        </p:nvSpPr>
        <p:spPr>
          <a:xfrm>
            <a:off x="457200" y="1600200"/>
            <a:ext cx="7467600" cy="4997152"/>
          </a:xfrm>
        </p:spPr>
        <p:txBody>
          <a:bodyPr>
            <a:normAutofit/>
          </a:bodyPr>
          <a:lstStyle/>
          <a:p>
            <a:pPr lvl="0"/>
            <a:endParaRPr lang="ga-IE" sz="900" dirty="0" smtClean="0"/>
          </a:p>
          <a:p>
            <a:pPr lvl="0"/>
            <a:endParaRPr lang="ga-IE" sz="900" dirty="0" smtClean="0"/>
          </a:p>
          <a:p>
            <a:pPr lvl="0"/>
            <a:r>
              <a:rPr lang="fr-FR" dirty="0" smtClean="0"/>
              <a:t>Les </a:t>
            </a:r>
            <a:r>
              <a:rPr lang="fr-FR" dirty="0"/>
              <a:t>codes médicaux et </a:t>
            </a:r>
            <a:r>
              <a:rPr lang="fr-FR" dirty="0" smtClean="0"/>
              <a:t>sociaux</a:t>
            </a:r>
            <a:r>
              <a:rPr lang="ga-IE" dirty="0" smtClean="0"/>
              <a:t>, </a:t>
            </a:r>
            <a:r>
              <a:rPr lang="fr-FR" dirty="0" smtClean="0"/>
              <a:t>gardiens </a:t>
            </a:r>
            <a:r>
              <a:rPr lang="fr-FR" dirty="0"/>
              <a:t>de la vérité sexuelle et genrée </a:t>
            </a:r>
            <a:endParaRPr lang="ga-IE" dirty="0" smtClean="0"/>
          </a:p>
          <a:p>
            <a:pPr lvl="0"/>
            <a:endParaRPr lang="fr-FR" sz="900" dirty="0"/>
          </a:p>
          <a:p>
            <a:pPr lvl="0"/>
            <a:r>
              <a:rPr lang="fr-FR" dirty="0" smtClean="0"/>
              <a:t>L’hermaphrodite</a:t>
            </a:r>
            <a:r>
              <a:rPr lang="ga-IE" dirty="0" smtClean="0"/>
              <a:t>,</a:t>
            </a:r>
            <a:r>
              <a:rPr lang="fr-FR" dirty="0" smtClean="0"/>
              <a:t> </a:t>
            </a:r>
            <a:r>
              <a:rPr lang="fr-FR" dirty="0"/>
              <a:t>figure en opposition à l’intelligibilité </a:t>
            </a:r>
            <a:r>
              <a:rPr lang="fr-FR" dirty="0" smtClean="0"/>
              <a:t>traditionnelle</a:t>
            </a:r>
            <a:r>
              <a:rPr lang="fr-FR" dirty="0"/>
              <a:t> </a:t>
            </a:r>
            <a:endParaRPr lang="ga-IE" dirty="0" smtClean="0"/>
          </a:p>
          <a:p>
            <a:pPr lvl="0"/>
            <a:endParaRPr lang="fr-FR" sz="900" dirty="0"/>
          </a:p>
          <a:p>
            <a:pPr lvl="0"/>
            <a:r>
              <a:rPr lang="ga-IE" dirty="0">
                <a:solidFill>
                  <a:srgbClr val="FF0000"/>
                </a:solidFill>
              </a:rPr>
              <a:t>La réappropriation de </a:t>
            </a:r>
            <a:r>
              <a:rPr lang="fr-FR" dirty="0">
                <a:solidFill>
                  <a:srgbClr val="FF0000"/>
                </a:solidFill>
              </a:rPr>
              <a:t>l’identité par l’écriture</a:t>
            </a:r>
            <a:r>
              <a:rPr lang="ga-IE" dirty="0">
                <a:solidFill>
                  <a:srgbClr val="FF0000"/>
                </a:solidFill>
              </a:rPr>
              <a:t> </a:t>
            </a:r>
            <a:r>
              <a:rPr lang="ga-IE" dirty="0" smtClean="0">
                <a:solidFill>
                  <a:srgbClr val="FF0000"/>
                </a:solidFill>
              </a:rPr>
              <a:t>personnelle</a:t>
            </a:r>
          </a:p>
          <a:p>
            <a:pPr marL="36576" indent="0">
              <a:buNone/>
            </a:pPr>
            <a:endParaRPr lang="ga-IE" sz="900" dirty="0" smtClean="0"/>
          </a:p>
          <a:p>
            <a:pPr lvl="0"/>
            <a:endParaRPr lang="fr-FR" dirty="0"/>
          </a:p>
          <a:p>
            <a:pPr lvl="0"/>
            <a:endParaRPr lang="fr-FR" dirty="0"/>
          </a:p>
          <a:p>
            <a:endParaRPr lang="fr-FR" dirty="0"/>
          </a:p>
        </p:txBody>
      </p:sp>
    </p:spTree>
    <p:extLst>
      <p:ext uri="{BB962C8B-B14F-4D97-AF65-F5344CB8AC3E}">
        <p14:creationId xmlns:p14="http://schemas.microsoft.com/office/powerpoint/2010/main" val="16566370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ga-IE" sz="3600" b="1" dirty="0" smtClean="0"/>
              <a:t>Hermaphrodisme</a:t>
            </a:r>
            <a:br>
              <a:rPr lang="ga-IE" sz="3600" b="1" dirty="0" smtClean="0"/>
            </a:br>
            <a:r>
              <a:rPr lang="ga-IE" sz="3600" b="1" dirty="0"/>
              <a:t>(</a:t>
            </a:r>
            <a:r>
              <a:rPr lang="ga-IE" sz="3600" b="1" dirty="0" smtClean="0"/>
              <a:t>Encyclopédie Alpha de la médecine)</a:t>
            </a:r>
            <a:endParaRPr lang="fr-FR" sz="3600" b="1" dirty="0"/>
          </a:p>
        </p:txBody>
      </p:sp>
      <p:sp>
        <p:nvSpPr>
          <p:cNvPr id="3" name="Content Placeholder 2"/>
          <p:cNvSpPr>
            <a:spLocks noGrp="1"/>
          </p:cNvSpPr>
          <p:nvPr>
            <p:ph idx="1"/>
          </p:nvPr>
        </p:nvSpPr>
        <p:spPr/>
        <p:txBody>
          <a:bodyPr>
            <a:noAutofit/>
          </a:bodyPr>
          <a:lstStyle/>
          <a:p>
            <a:pPr marL="36576" indent="0" algn="just">
              <a:buNone/>
            </a:pPr>
            <a:r>
              <a:rPr lang="fr-FR" sz="2400" dirty="0" smtClean="0">
                <a:latin typeface="Garamond" pitchFamily="18" charset="0"/>
              </a:rPr>
              <a:t>En </a:t>
            </a:r>
            <a:r>
              <a:rPr lang="fr-FR" sz="2400" dirty="0">
                <a:latin typeface="Garamond" pitchFamily="18" charset="0"/>
              </a:rPr>
              <a:t>général, présence simultanée, chez un seul et même individu d’une espèce donnée, de gonades et d’organes génitaux mâles et femelles, le rendant apte à la fois à féconder et à être fécondé. Cet état est normal et fréquent chez les invertébrés, mais il n’existe pas chez les vertébrés (et en particulier chez l’homme, si ce n’est à l’état incomplet et toujours </a:t>
            </a:r>
            <a:r>
              <a:rPr lang="fr-FR" sz="2400" b="1" dirty="0">
                <a:solidFill>
                  <a:srgbClr val="FF0000"/>
                </a:solidFill>
                <a:latin typeface="Garamond" pitchFamily="18" charset="0"/>
              </a:rPr>
              <a:t>pathologique</a:t>
            </a:r>
            <a:r>
              <a:rPr lang="fr-FR" sz="2400" dirty="0">
                <a:latin typeface="Garamond" pitchFamily="18" charset="0"/>
              </a:rPr>
              <a:t>). Dans l’espèce humaine en effet, l’hermaphrodisme (à distinguer des pseudos-hermaphrodismes, beaucoup plus fréquents et constitués </a:t>
            </a:r>
            <a:r>
              <a:rPr lang="ga-IE" sz="2400" dirty="0">
                <a:latin typeface="Garamond" pitchFamily="18" charset="0"/>
              </a:rPr>
              <a:t>par</a:t>
            </a:r>
            <a:r>
              <a:rPr lang="fr-FR" sz="2400" dirty="0">
                <a:latin typeface="Garamond" pitchFamily="18" charset="0"/>
              </a:rPr>
              <a:t> une </a:t>
            </a:r>
            <a:r>
              <a:rPr lang="fr-FR" sz="2800" b="1" dirty="0">
                <a:solidFill>
                  <a:srgbClr val="FF0000"/>
                </a:solidFill>
                <a:latin typeface="Garamond" pitchFamily="18" charset="0"/>
              </a:rPr>
              <a:t>discordance</a:t>
            </a:r>
            <a:r>
              <a:rPr lang="fr-FR" sz="2400" dirty="0">
                <a:solidFill>
                  <a:srgbClr val="FF0000"/>
                </a:solidFill>
                <a:latin typeface="Garamond" pitchFamily="18" charset="0"/>
              </a:rPr>
              <a:t> </a:t>
            </a:r>
            <a:r>
              <a:rPr lang="fr-FR" sz="2400" dirty="0">
                <a:latin typeface="Garamond" pitchFamily="18" charset="0"/>
              </a:rPr>
              <a:t>entre le sexe génital et le sexe génétique, chromosomique) est une</a:t>
            </a:r>
            <a:r>
              <a:rPr lang="fr-FR" sz="2400" b="1" dirty="0">
                <a:latin typeface="Garamond" pitchFamily="18" charset="0"/>
              </a:rPr>
              <a:t> </a:t>
            </a:r>
            <a:r>
              <a:rPr lang="fr-FR" sz="2800" b="1" dirty="0">
                <a:solidFill>
                  <a:srgbClr val="FF0000"/>
                </a:solidFill>
                <a:latin typeface="Garamond" pitchFamily="18" charset="0"/>
              </a:rPr>
              <a:t>anomalie</a:t>
            </a:r>
            <a:r>
              <a:rPr lang="fr-FR" sz="2800" dirty="0">
                <a:solidFill>
                  <a:srgbClr val="FF0000"/>
                </a:solidFill>
                <a:latin typeface="Garamond" pitchFamily="18" charset="0"/>
              </a:rPr>
              <a:t> </a:t>
            </a:r>
            <a:r>
              <a:rPr lang="fr-FR" sz="2400" dirty="0">
                <a:latin typeface="Garamond" pitchFamily="18" charset="0"/>
              </a:rPr>
              <a:t>très rare</a:t>
            </a:r>
            <a:r>
              <a:rPr lang="ga-IE" sz="2400" dirty="0" smtClean="0">
                <a:latin typeface="Garamond" pitchFamily="18" charset="0"/>
              </a:rPr>
              <a:t>.</a:t>
            </a:r>
            <a:endParaRPr lang="fr-FR" sz="2400" dirty="0">
              <a:latin typeface="Garamond" pitchFamily="18" charset="0"/>
            </a:endParaRPr>
          </a:p>
        </p:txBody>
      </p:sp>
    </p:spTree>
    <p:extLst>
      <p:ext uri="{BB962C8B-B14F-4D97-AF65-F5344CB8AC3E}">
        <p14:creationId xmlns:p14="http://schemas.microsoft.com/office/powerpoint/2010/main" val="25358121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ga-IE" sz="3600" b="1" dirty="0" smtClean="0"/>
              <a:t>Hermaphrodisme</a:t>
            </a:r>
            <a:br>
              <a:rPr lang="ga-IE" sz="3600" b="1" dirty="0" smtClean="0"/>
            </a:br>
            <a:r>
              <a:rPr lang="ga-IE" sz="3600" b="1" dirty="0"/>
              <a:t>(</a:t>
            </a:r>
            <a:r>
              <a:rPr lang="ga-IE" sz="3600" b="1" dirty="0" smtClean="0"/>
              <a:t>Encyclopédie Alpha de la médecine)</a:t>
            </a:r>
            <a:endParaRPr lang="fr-FR" sz="3600" b="1" dirty="0"/>
          </a:p>
        </p:txBody>
      </p:sp>
      <p:sp>
        <p:nvSpPr>
          <p:cNvPr id="3" name="Content Placeholder 2"/>
          <p:cNvSpPr>
            <a:spLocks noGrp="1"/>
          </p:cNvSpPr>
          <p:nvPr>
            <p:ph idx="1"/>
          </p:nvPr>
        </p:nvSpPr>
        <p:spPr>
          <a:xfrm>
            <a:off x="251520" y="1600200"/>
            <a:ext cx="8496944" cy="4525963"/>
          </a:xfrm>
        </p:spPr>
        <p:txBody>
          <a:bodyPr>
            <a:noAutofit/>
          </a:bodyPr>
          <a:lstStyle/>
          <a:p>
            <a:pPr marL="36576" indent="0" algn="just">
              <a:buNone/>
            </a:pPr>
            <a:r>
              <a:rPr lang="fr-FR" sz="2200" dirty="0">
                <a:latin typeface="Garamond" pitchFamily="18" charset="0"/>
              </a:rPr>
              <a:t>État caractérisé par la présence chez un individu de glandes génitales d’un sexe et d’organes </a:t>
            </a:r>
            <a:r>
              <a:rPr lang="fr-FR" sz="2200" dirty="0" smtClean="0">
                <a:latin typeface="Garamond" pitchFamily="18" charset="0"/>
              </a:rPr>
              <a:t>génitaux </a:t>
            </a:r>
            <a:r>
              <a:rPr lang="fr-FR" sz="2200" dirty="0">
                <a:latin typeface="Garamond" pitchFamily="18" charset="0"/>
              </a:rPr>
              <a:t>et de caractères sexuels secondaires appartenant à l’autre sexe. Cet état est à distinguer des hermaphrodites vrais, caractérisés par la présence simultanée chez un même individu de gonades et de caractères sexuels des deux sexes. On reconnait ainsi des </a:t>
            </a:r>
            <a:r>
              <a:rPr lang="fr-FR" sz="2200" dirty="0" smtClean="0">
                <a:latin typeface="Garamond" pitchFamily="18" charset="0"/>
              </a:rPr>
              <a:t>pseudo</a:t>
            </a:r>
            <a:r>
              <a:rPr lang="ga-IE" sz="2200" dirty="0" smtClean="0">
                <a:latin typeface="Garamond" pitchFamily="18" charset="0"/>
              </a:rPr>
              <a:t>-</a:t>
            </a:r>
            <a:r>
              <a:rPr lang="fr-FR" sz="2200" dirty="0" smtClean="0">
                <a:latin typeface="Garamond" pitchFamily="18" charset="0"/>
              </a:rPr>
              <a:t>hermaphrodismes </a:t>
            </a:r>
            <a:r>
              <a:rPr lang="fr-FR" sz="2200" dirty="0">
                <a:latin typeface="Garamond" pitchFamily="18" charset="0"/>
              </a:rPr>
              <a:t>masculins (androgynies) ou féminins (gynandries) selon le sexe apparent (c’est à dire les caractères sexuels primaires et secondaires). Les pseudo-hermaphrodites sont liés à des causes génétiques ou acquises au cours de la vie fœtale entraînant, malgré la présence de gonades correspondant au sexe chromosomique du sujet, le développement du tractus génital et des caractères sexuels primaires du sexe opposé (sources d’erreur d’état civil à la naissance) et, selon les cas, si cette </a:t>
            </a:r>
            <a:r>
              <a:rPr lang="fr-FR" sz="2200" b="1" dirty="0">
                <a:solidFill>
                  <a:srgbClr val="FF0000"/>
                </a:solidFill>
                <a:latin typeface="Garamond" pitchFamily="18" charset="0"/>
              </a:rPr>
              <a:t>anomalie</a:t>
            </a:r>
            <a:r>
              <a:rPr lang="fr-FR" sz="2200" dirty="0">
                <a:solidFill>
                  <a:srgbClr val="FF0000"/>
                </a:solidFill>
                <a:latin typeface="Garamond" pitchFamily="18" charset="0"/>
              </a:rPr>
              <a:t> </a:t>
            </a:r>
            <a:r>
              <a:rPr lang="fr-FR" sz="2200" dirty="0">
                <a:latin typeface="Garamond" pitchFamily="18" charset="0"/>
              </a:rPr>
              <a:t>n’est pas reconnue et </a:t>
            </a:r>
            <a:r>
              <a:rPr lang="fr-FR" sz="2200" b="1" dirty="0">
                <a:solidFill>
                  <a:srgbClr val="FF0000"/>
                </a:solidFill>
                <a:latin typeface="Garamond" pitchFamily="18" charset="0"/>
              </a:rPr>
              <a:t>corrigée</a:t>
            </a:r>
            <a:r>
              <a:rPr lang="fr-FR" sz="2200" b="1" dirty="0">
                <a:latin typeface="Garamond" pitchFamily="18" charset="0"/>
              </a:rPr>
              <a:t> </a:t>
            </a:r>
            <a:r>
              <a:rPr lang="fr-FR" sz="2200" dirty="0">
                <a:latin typeface="Garamond" pitchFamily="18" charset="0"/>
              </a:rPr>
              <a:t>dès le début de la vie, l’apparition ultérieure de caractères sexuels secondaires du sexe opposé</a:t>
            </a:r>
            <a:r>
              <a:rPr lang="ga-IE" sz="2200" dirty="0">
                <a:latin typeface="Garamond" pitchFamily="18" charset="0"/>
              </a:rPr>
              <a:t>.</a:t>
            </a:r>
            <a:endParaRPr lang="fr-FR" sz="2200" dirty="0">
              <a:latin typeface="Garamond" pitchFamily="18" charset="0"/>
            </a:endParaRPr>
          </a:p>
          <a:p>
            <a:pPr marL="36576" indent="0" algn="just">
              <a:buNone/>
            </a:pPr>
            <a:endParaRPr lang="fr-FR" sz="2200" dirty="0"/>
          </a:p>
        </p:txBody>
      </p:sp>
    </p:spTree>
    <p:extLst>
      <p:ext uri="{BB962C8B-B14F-4D97-AF65-F5344CB8AC3E}">
        <p14:creationId xmlns:p14="http://schemas.microsoft.com/office/powerpoint/2010/main" val="2264115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280920" cy="1143000"/>
          </a:xfrm>
        </p:spPr>
        <p:txBody>
          <a:bodyPr>
            <a:noAutofit/>
          </a:bodyPr>
          <a:lstStyle/>
          <a:p>
            <a:r>
              <a:rPr lang="ga-IE" sz="2800" b="1" i="1" dirty="0"/>
              <a:t>Herculine Barbin dite Alexina </a:t>
            </a:r>
            <a:r>
              <a:rPr lang="ga-IE" sz="2800" b="1" i="1" dirty="0" smtClean="0"/>
              <a:t>B</a:t>
            </a:r>
            <a:r>
              <a:rPr lang="ga-IE" sz="2800" b="1" dirty="0" smtClean="0"/>
              <a:t>,</a:t>
            </a:r>
            <a:br>
              <a:rPr lang="ga-IE" sz="2800" b="1" dirty="0" smtClean="0"/>
            </a:br>
            <a:r>
              <a:rPr lang="ga-IE" sz="2800" b="1" dirty="0" smtClean="0"/>
              <a:t>présenté </a:t>
            </a:r>
            <a:r>
              <a:rPr lang="ga-IE" sz="2800" b="1" dirty="0"/>
              <a:t>par Michel Foucault (Gallimard, 1078), p. 9</a:t>
            </a:r>
            <a:endParaRPr lang="fr-FR" sz="2800" dirty="0"/>
          </a:p>
        </p:txBody>
      </p:sp>
      <p:sp>
        <p:nvSpPr>
          <p:cNvPr id="3" name="Content Placeholder 2"/>
          <p:cNvSpPr>
            <a:spLocks noGrp="1"/>
          </p:cNvSpPr>
          <p:nvPr>
            <p:ph idx="1"/>
          </p:nvPr>
        </p:nvSpPr>
        <p:spPr/>
        <p:txBody>
          <a:bodyPr>
            <a:normAutofit/>
          </a:bodyPr>
          <a:lstStyle/>
          <a:p>
            <a:pPr marL="36576" indent="0" algn="just">
              <a:buNone/>
            </a:pPr>
            <a:r>
              <a:rPr lang="ga-IE" b="1" dirty="0">
                <a:solidFill>
                  <a:srgbClr val="92D050"/>
                </a:solidFill>
                <a:latin typeface="Garamond" pitchFamily="18" charset="0"/>
              </a:rPr>
              <a:t>Soucieux</a:t>
            </a:r>
            <a:r>
              <a:rPr lang="ga-IE" dirty="0">
                <a:latin typeface="Garamond" pitchFamily="18" charset="0"/>
              </a:rPr>
              <a:t> et </a:t>
            </a:r>
            <a:r>
              <a:rPr lang="ga-IE" b="1" dirty="0" smtClean="0">
                <a:solidFill>
                  <a:srgbClr val="92D050"/>
                </a:solidFill>
                <a:latin typeface="Garamond" pitchFamily="18" charset="0"/>
              </a:rPr>
              <a:t>rêveur</a:t>
            </a:r>
            <a:r>
              <a:rPr lang="ga-IE" b="1" dirty="0" smtClean="0">
                <a:latin typeface="Garamond" pitchFamily="18" charset="0"/>
              </a:rPr>
              <a:t>, </a:t>
            </a:r>
            <a:r>
              <a:rPr lang="ga-IE" dirty="0" smtClean="0">
                <a:latin typeface="Garamond" pitchFamily="18" charset="0"/>
              </a:rPr>
              <a:t>mon </a:t>
            </a:r>
            <a:r>
              <a:rPr lang="ga-IE" dirty="0">
                <a:latin typeface="Garamond" pitchFamily="18" charset="0"/>
              </a:rPr>
              <a:t>front semblait s’affaiser sous le poids de sombres mélancolies. J’étais </a:t>
            </a:r>
            <a:r>
              <a:rPr lang="ga-IE" b="1" dirty="0">
                <a:solidFill>
                  <a:srgbClr val="C00000"/>
                </a:solidFill>
                <a:latin typeface="Garamond" pitchFamily="18" charset="0"/>
              </a:rPr>
              <a:t>froide</a:t>
            </a:r>
            <a:r>
              <a:rPr lang="ga-IE" dirty="0">
                <a:latin typeface="Garamond" pitchFamily="18" charset="0"/>
              </a:rPr>
              <a:t>, timide, et, en quelque sorte, insensible à toutes ces joies bruyantes et inégnues qui font épanouir un visage d’enfant. J’aimais la solitude, cette compagne du malheur, et, lorsqu’un sourire bienveillant se levait sur moi, j’en étais </a:t>
            </a:r>
            <a:r>
              <a:rPr lang="ga-IE" b="1" dirty="0">
                <a:solidFill>
                  <a:srgbClr val="C00000"/>
                </a:solidFill>
                <a:latin typeface="Garamond" pitchFamily="18" charset="0"/>
              </a:rPr>
              <a:t>heureuse</a:t>
            </a:r>
            <a:r>
              <a:rPr lang="ga-IE" dirty="0">
                <a:latin typeface="Garamond" pitchFamily="18" charset="0"/>
              </a:rPr>
              <a:t>.</a:t>
            </a:r>
            <a:endParaRPr lang="fr-FR" dirty="0">
              <a:latin typeface="Garamond" pitchFamily="18" charset="0"/>
            </a:endParaRPr>
          </a:p>
          <a:p>
            <a:pPr marL="36576" indent="0">
              <a:buNone/>
            </a:pPr>
            <a:endParaRPr lang="fr-FR" dirty="0"/>
          </a:p>
        </p:txBody>
      </p:sp>
    </p:spTree>
    <p:extLst>
      <p:ext uri="{BB962C8B-B14F-4D97-AF65-F5344CB8AC3E}">
        <p14:creationId xmlns:p14="http://schemas.microsoft.com/office/powerpoint/2010/main" val="900824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None/>
            </a:pPr>
            <a:r>
              <a:rPr lang="ga-IE" dirty="0" smtClean="0"/>
              <a:t>Saint-Jean-d’Angély</a:t>
            </a:r>
            <a:endParaRPr lang="fr-F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1556792"/>
            <a:ext cx="5696245" cy="4658305"/>
          </a:xfrm>
        </p:spPr>
      </p:pic>
    </p:spTree>
    <p:extLst>
      <p:ext uri="{BB962C8B-B14F-4D97-AF65-F5344CB8AC3E}">
        <p14:creationId xmlns:p14="http://schemas.microsoft.com/office/powerpoint/2010/main" val="3200785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ga-IE" sz="2800" b="1" i="1" dirty="0" smtClean="0"/>
              <a:t>Herculine Barbin dite Alexina B</a:t>
            </a:r>
            <a:r>
              <a:rPr lang="ga-IE" sz="2800" b="1" dirty="0" smtClean="0"/>
              <a:t>, présenté par Michel Foucault (Gallimard, 1078), p. 115</a:t>
            </a:r>
            <a:endParaRPr lang="fr-FR" sz="2800" b="1" i="1" dirty="0"/>
          </a:p>
        </p:txBody>
      </p:sp>
      <p:sp>
        <p:nvSpPr>
          <p:cNvPr id="3" name="Content Placeholder 2"/>
          <p:cNvSpPr>
            <a:spLocks noGrp="1"/>
          </p:cNvSpPr>
          <p:nvPr>
            <p:ph idx="1"/>
          </p:nvPr>
        </p:nvSpPr>
        <p:spPr>
          <a:xfrm>
            <a:off x="323528" y="1700808"/>
            <a:ext cx="8280920" cy="4997152"/>
          </a:xfrm>
        </p:spPr>
        <p:txBody>
          <a:bodyPr>
            <a:normAutofit/>
          </a:bodyPr>
          <a:lstStyle/>
          <a:p>
            <a:pPr algn="just"/>
            <a:endParaRPr lang="ga-IE" i="1" dirty="0" smtClean="0">
              <a:latin typeface="Bell MT" pitchFamily="18" charset="0"/>
            </a:endParaRPr>
          </a:p>
          <a:p>
            <a:pPr algn="just"/>
            <a:r>
              <a:rPr lang="fr-FR" sz="3200" i="1" dirty="0" smtClean="0">
                <a:latin typeface="Garamond" pitchFamily="18" charset="0"/>
              </a:rPr>
              <a:t>30 </a:t>
            </a:r>
            <a:r>
              <a:rPr lang="fr-FR" sz="3200" i="1" dirty="0">
                <a:latin typeface="Garamond" pitchFamily="18" charset="0"/>
              </a:rPr>
              <a:t>mai 186... </a:t>
            </a:r>
            <a:r>
              <a:rPr lang="fr-FR" sz="3200" dirty="0">
                <a:latin typeface="Garamond" pitchFamily="18" charset="0"/>
              </a:rPr>
              <a:t>— Seigneur! Seigneur! Le calice de mes douleurs n’est-il encore pas vide! Votre main adorable ne doit-elle donc pas s’étendre sur moi que pour frapper, pour briser ce cœur si profondément ulcéré, qu’il ne s’y trouve plus de place ni pour la joie, ni pour la haine</a:t>
            </a:r>
            <a:r>
              <a:rPr lang="fr-FR" sz="3200" dirty="0" smtClean="0">
                <a:latin typeface="Garamond" pitchFamily="18" charset="0"/>
              </a:rPr>
              <a:t>?</a:t>
            </a:r>
            <a:r>
              <a:rPr lang="ga-IE" sz="3200" dirty="0" smtClean="0">
                <a:latin typeface="Garamond" pitchFamily="18" charset="0"/>
              </a:rPr>
              <a:t> ...</a:t>
            </a:r>
            <a:endParaRPr lang="fr-FR" sz="3200" dirty="0">
              <a:latin typeface="Garamond" pitchFamily="18" charset="0"/>
            </a:endParaRPr>
          </a:p>
        </p:txBody>
      </p:sp>
    </p:spTree>
    <p:extLst>
      <p:ext uri="{BB962C8B-B14F-4D97-AF65-F5344CB8AC3E}">
        <p14:creationId xmlns:p14="http://schemas.microsoft.com/office/powerpoint/2010/main" val="2098197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7715200" cy="5865515"/>
          </a:xfrm>
        </p:spPr>
        <p:txBody>
          <a:bodyPr>
            <a:normAutofit fontScale="92500"/>
          </a:bodyPr>
          <a:lstStyle/>
          <a:p>
            <a:pPr algn="just"/>
            <a:r>
              <a:rPr lang="ga-IE" dirty="0" smtClean="0">
                <a:latin typeface="Garamond" pitchFamily="18" charset="0"/>
              </a:rPr>
              <a:t>«Ce </a:t>
            </a:r>
            <a:r>
              <a:rPr lang="ga-IE" dirty="0">
                <a:latin typeface="Garamond" pitchFamily="18" charset="0"/>
              </a:rPr>
              <a:t>sont là les dernières lignes du manuscrit. Elles ont précédé de bien peu l’acte de désespoir par lequel celui qui les a tracées mit fin à ses résolutions en même temps qu’à sa triste existence. Il avait vécu un peu moins de trente ans </a:t>
            </a:r>
            <a:r>
              <a:rPr lang="ga-IE" dirty="0" smtClean="0">
                <a:latin typeface="Garamond" pitchFamily="18" charset="0"/>
              </a:rPr>
              <a:t>»</a:t>
            </a:r>
          </a:p>
          <a:p>
            <a:pPr marL="36576" indent="0" algn="just">
              <a:buNone/>
            </a:pPr>
            <a:r>
              <a:rPr lang="ga-IE" dirty="0" smtClean="0"/>
              <a:t>(</a:t>
            </a:r>
            <a:r>
              <a:rPr lang="ga-IE" dirty="0"/>
              <a:t>Ambroise Tardieu)</a:t>
            </a:r>
            <a:endParaRPr lang="fr-FR" dirty="0"/>
          </a:p>
          <a:p>
            <a:pPr marL="36576" indent="0" algn="just">
              <a:buNone/>
            </a:pPr>
            <a:endParaRPr lang="fr-FR" dirty="0"/>
          </a:p>
          <a:p>
            <a:pPr algn="just"/>
            <a:r>
              <a:rPr lang="ga-IE" dirty="0">
                <a:latin typeface="Garamond" pitchFamily="18" charset="0"/>
              </a:rPr>
              <a:t>« </a:t>
            </a:r>
            <a:r>
              <a:rPr lang="ga-IE" dirty="0" smtClean="0">
                <a:latin typeface="Garamond" pitchFamily="18" charset="0"/>
              </a:rPr>
              <a:t>Au </a:t>
            </a:r>
            <a:r>
              <a:rPr lang="ga-IE" dirty="0">
                <a:latin typeface="Garamond" pitchFamily="18" charset="0"/>
              </a:rPr>
              <a:t>mois de février 1868, on a retrouvé </a:t>
            </a:r>
            <a:r>
              <a:rPr lang="ga-IE" dirty="0" smtClean="0">
                <a:latin typeface="Garamond" pitchFamily="18" charset="0"/>
              </a:rPr>
              <a:t>dans une chambre </a:t>
            </a:r>
            <a:r>
              <a:rPr lang="ga-IE" dirty="0">
                <a:latin typeface="Garamond" pitchFamily="18" charset="0"/>
              </a:rPr>
              <a:t>du quartier de l’Odéon le cadavre d’Abel Barbin qui s’était suicidé avec un réchaud à charbon. Il avait laissé le manuscrit qui </a:t>
            </a:r>
            <a:r>
              <a:rPr lang="ga-IE" dirty="0" smtClean="0">
                <a:latin typeface="Garamond" pitchFamily="18" charset="0"/>
              </a:rPr>
              <a:t>précède»</a:t>
            </a:r>
            <a:endParaRPr lang="ga-IE" dirty="0">
              <a:latin typeface="Garamond" pitchFamily="18" charset="0"/>
            </a:endParaRPr>
          </a:p>
          <a:p>
            <a:pPr marL="36576" indent="0" algn="just">
              <a:buNone/>
            </a:pPr>
            <a:r>
              <a:rPr lang="ga-IE" dirty="0" smtClean="0"/>
              <a:t>(Michel </a:t>
            </a:r>
            <a:r>
              <a:rPr lang="ga-IE" dirty="0"/>
              <a:t>Foucault)</a:t>
            </a:r>
            <a:endParaRPr lang="fr-FR" dirty="0"/>
          </a:p>
          <a:p>
            <a:endParaRPr lang="fr-FR" dirty="0"/>
          </a:p>
        </p:txBody>
      </p:sp>
    </p:spTree>
    <p:extLst>
      <p:ext uri="{BB962C8B-B14F-4D97-AF65-F5344CB8AC3E}">
        <p14:creationId xmlns:p14="http://schemas.microsoft.com/office/powerpoint/2010/main" val="1770361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94122"/>
          </a:xfrm>
        </p:spPr>
        <p:txBody>
          <a:bodyPr>
            <a:normAutofit fontScale="90000"/>
          </a:bodyPr>
          <a:lstStyle/>
          <a:p>
            <a:r>
              <a:rPr lang="fr-FR" sz="2700" dirty="0" smtClean="0"/>
              <a:t>Traduction </a:t>
            </a:r>
            <a:r>
              <a:rPr lang="fr-FR" sz="2700" dirty="0"/>
              <a:t>d'un tableau de </a:t>
            </a:r>
            <a:r>
              <a:rPr lang="fr-FR" sz="2700" dirty="0" smtClean="0"/>
              <a:t>fréquence</a:t>
            </a:r>
            <a:r>
              <a:rPr lang="ga-IE" sz="2700" dirty="0" smtClean="0"/>
              <a:t> d’hermaphrodisme</a:t>
            </a:r>
            <a:r>
              <a:rPr lang="fr-FR" sz="2700" dirty="0"/>
              <a:t/>
            </a:r>
            <a:br>
              <a:rPr lang="fr-FR" sz="2700" dirty="0"/>
            </a:br>
            <a:r>
              <a:rPr lang="fr-FR" sz="2700" dirty="0"/>
              <a:t>(Source : ISNA, Traduction : Curtis E. </a:t>
            </a:r>
            <a:r>
              <a:rPr lang="fr-FR" sz="2700" dirty="0" err="1"/>
              <a:t>Hinkle</a:t>
            </a:r>
            <a:r>
              <a:rPr lang="fr-FR" sz="2700" dirty="0"/>
              <a:t>)</a:t>
            </a:r>
            <a:r>
              <a:rPr lang="fr-FR" dirty="0"/>
              <a:t/>
            </a:r>
            <a:br>
              <a:rPr lang="fr-FR" dirty="0"/>
            </a:br>
            <a:endParaRPr lang="fr-FR" dirty="0"/>
          </a:p>
        </p:txBody>
      </p:sp>
      <p:sp>
        <p:nvSpPr>
          <p:cNvPr id="3" name="Content Placeholder 2"/>
          <p:cNvSpPr>
            <a:spLocks noGrp="1"/>
          </p:cNvSpPr>
          <p:nvPr>
            <p:ph idx="1"/>
          </p:nvPr>
        </p:nvSpPr>
        <p:spPr>
          <a:xfrm>
            <a:off x="457200" y="908720"/>
            <a:ext cx="8507288" cy="5544616"/>
          </a:xfrm>
        </p:spPr>
        <p:txBody>
          <a:bodyPr>
            <a:noAutofit/>
          </a:bodyPr>
          <a:lstStyle/>
          <a:p>
            <a:pPr marL="36576" indent="0">
              <a:buNone/>
            </a:pPr>
            <a:r>
              <a:rPr lang="fr-FR" sz="1800" dirty="0" smtClean="0"/>
              <a:t>Ni </a:t>
            </a:r>
            <a:r>
              <a:rPr lang="fr-FR" sz="1800" dirty="0"/>
              <a:t>XX ni XY </a:t>
            </a:r>
            <a:r>
              <a:rPr lang="fr-FR" sz="1800" dirty="0" smtClean="0"/>
              <a:t>……………….……………..………...........</a:t>
            </a:r>
            <a:r>
              <a:rPr lang="ga-IE" sz="1800" dirty="0" smtClean="0"/>
              <a:t>	</a:t>
            </a:r>
            <a:r>
              <a:rPr lang="fr-FR" sz="1800" dirty="0" smtClean="0"/>
              <a:t>1 </a:t>
            </a:r>
            <a:r>
              <a:rPr lang="fr-FR" sz="1800" dirty="0"/>
              <a:t>enfant sur 1 500</a:t>
            </a:r>
          </a:p>
          <a:p>
            <a:pPr marL="36576" indent="0">
              <a:buNone/>
            </a:pPr>
            <a:r>
              <a:rPr lang="fr-FR" sz="1800" dirty="0"/>
              <a:t>XXY </a:t>
            </a:r>
            <a:r>
              <a:rPr lang="fr-FR" sz="1800" dirty="0" smtClean="0"/>
              <a:t>…………………………………………….….... </a:t>
            </a:r>
            <a:r>
              <a:rPr lang="ga-IE" sz="1800" dirty="0" smtClean="0"/>
              <a:t>	</a:t>
            </a:r>
            <a:r>
              <a:rPr lang="fr-FR" sz="1800" dirty="0" smtClean="0"/>
              <a:t>1 </a:t>
            </a:r>
            <a:r>
              <a:rPr lang="fr-FR" sz="1800" dirty="0"/>
              <a:t>enfant sur 1 000</a:t>
            </a:r>
          </a:p>
          <a:p>
            <a:pPr marL="36576" indent="0">
              <a:buNone/>
            </a:pPr>
            <a:r>
              <a:rPr lang="fr-FR" sz="1800" dirty="0"/>
              <a:t>Le syndrome d'insensibilité aux androgènes </a:t>
            </a:r>
            <a:r>
              <a:rPr lang="fr-FR" sz="1800" dirty="0" smtClean="0"/>
              <a:t>…....... </a:t>
            </a:r>
            <a:r>
              <a:rPr lang="ga-IE" sz="1800" dirty="0" smtClean="0"/>
              <a:t>	</a:t>
            </a:r>
            <a:r>
              <a:rPr lang="fr-FR" sz="1800" dirty="0" smtClean="0"/>
              <a:t>1 </a:t>
            </a:r>
            <a:r>
              <a:rPr lang="fr-FR" sz="1800" dirty="0"/>
              <a:t>enfant sur 13 000</a:t>
            </a:r>
          </a:p>
          <a:p>
            <a:pPr marL="36576" indent="0">
              <a:buNone/>
            </a:pPr>
            <a:r>
              <a:rPr lang="fr-FR" sz="1800" dirty="0" smtClean="0"/>
              <a:t>Le </a:t>
            </a:r>
            <a:r>
              <a:rPr lang="fr-FR" sz="1800" dirty="0"/>
              <a:t>syndrome d'insensibilité partielle aux </a:t>
            </a:r>
            <a:r>
              <a:rPr lang="fr-FR" sz="1800" dirty="0" smtClean="0"/>
              <a:t>androgènes. </a:t>
            </a:r>
            <a:r>
              <a:rPr lang="ga-IE" sz="1800" dirty="0" smtClean="0"/>
              <a:t>	</a:t>
            </a:r>
            <a:r>
              <a:rPr lang="fr-FR" sz="1800" dirty="0" smtClean="0"/>
              <a:t>1 </a:t>
            </a:r>
            <a:r>
              <a:rPr lang="fr-FR" sz="1800" dirty="0"/>
              <a:t>enfant sur 130 000</a:t>
            </a:r>
          </a:p>
          <a:p>
            <a:pPr marL="36576" indent="0">
              <a:buNone/>
            </a:pPr>
            <a:r>
              <a:rPr lang="fr-FR" sz="1800" dirty="0"/>
              <a:t>L'hyperplasie congénitale des surrénales (classique) </a:t>
            </a:r>
            <a:r>
              <a:rPr lang="fr-FR" sz="1800" dirty="0" smtClean="0"/>
              <a:t> </a:t>
            </a:r>
            <a:r>
              <a:rPr lang="ga-IE" sz="1800" dirty="0" smtClean="0"/>
              <a:t>	</a:t>
            </a:r>
            <a:r>
              <a:rPr lang="fr-FR" sz="1800" dirty="0" smtClean="0"/>
              <a:t>1 </a:t>
            </a:r>
            <a:r>
              <a:rPr lang="fr-FR" sz="1800" dirty="0"/>
              <a:t>enfant sur 13 000</a:t>
            </a:r>
          </a:p>
          <a:p>
            <a:pPr marL="36576" indent="0">
              <a:buNone/>
            </a:pPr>
            <a:r>
              <a:rPr lang="fr-FR" sz="1800" dirty="0"/>
              <a:t>L'hyperplasie </a:t>
            </a:r>
            <a:r>
              <a:rPr lang="fr-FR" sz="1800" dirty="0" smtClean="0"/>
              <a:t>des </a:t>
            </a:r>
            <a:r>
              <a:rPr lang="fr-FR" sz="1800" dirty="0"/>
              <a:t>surrénales à révélation tardive </a:t>
            </a:r>
            <a:r>
              <a:rPr lang="fr-FR" sz="1800" dirty="0" smtClean="0"/>
              <a:t>.</a:t>
            </a:r>
            <a:r>
              <a:rPr lang="ga-IE" sz="1800" dirty="0" smtClean="0"/>
              <a:t>......	</a:t>
            </a:r>
            <a:r>
              <a:rPr lang="fr-FR" sz="1800" dirty="0" smtClean="0"/>
              <a:t>1 </a:t>
            </a:r>
            <a:r>
              <a:rPr lang="fr-FR" sz="1800" dirty="0"/>
              <a:t>personne sur 66</a:t>
            </a:r>
          </a:p>
          <a:p>
            <a:pPr marL="36576" indent="0">
              <a:buNone/>
            </a:pPr>
            <a:r>
              <a:rPr lang="fr-FR" sz="1800" dirty="0"/>
              <a:t>Syndrome de </a:t>
            </a:r>
            <a:r>
              <a:rPr lang="fr-FR" sz="1800" dirty="0" err="1"/>
              <a:t>Rokitansky</a:t>
            </a:r>
            <a:r>
              <a:rPr lang="fr-FR" sz="1800" dirty="0"/>
              <a:t> ou MRKH (née sans vagin</a:t>
            </a:r>
            <a:r>
              <a:rPr lang="fr-FR" sz="1800" dirty="0" smtClean="0"/>
              <a:t>).</a:t>
            </a:r>
            <a:r>
              <a:rPr lang="ga-IE" sz="1800" dirty="0" smtClean="0"/>
              <a:t>	</a:t>
            </a:r>
            <a:r>
              <a:rPr lang="fr-FR" sz="1800" dirty="0" smtClean="0"/>
              <a:t>1 </a:t>
            </a:r>
            <a:r>
              <a:rPr lang="fr-FR" sz="1800" dirty="0"/>
              <a:t>enfant sur 6 000</a:t>
            </a:r>
          </a:p>
          <a:p>
            <a:pPr marL="36576" indent="0">
              <a:buNone/>
            </a:pPr>
            <a:r>
              <a:rPr lang="fr-FR" sz="1800" dirty="0"/>
              <a:t>Enfants possédant à la fois un tissu testiculaire ovarien </a:t>
            </a:r>
            <a:r>
              <a:rPr lang="fr-FR" sz="1800" dirty="0" smtClean="0"/>
              <a:t>..1 </a:t>
            </a:r>
            <a:r>
              <a:rPr lang="fr-FR" sz="1800" dirty="0"/>
              <a:t>enfant sur 83 000</a:t>
            </a:r>
          </a:p>
          <a:p>
            <a:pPr marL="36576" indent="0">
              <a:buNone/>
            </a:pPr>
            <a:r>
              <a:rPr lang="fr-FR" sz="1800" dirty="0"/>
              <a:t>Idiopathique ( de cause connue</a:t>
            </a:r>
            <a:r>
              <a:rPr lang="fr-FR" sz="1800" dirty="0" smtClean="0"/>
              <a:t>)..................................</a:t>
            </a:r>
            <a:r>
              <a:rPr lang="ga-IE" sz="1800" dirty="0" smtClean="0"/>
              <a:t>	</a:t>
            </a:r>
            <a:r>
              <a:rPr lang="fr-FR" sz="1800" dirty="0" smtClean="0"/>
              <a:t>1 </a:t>
            </a:r>
            <a:r>
              <a:rPr lang="fr-FR" sz="1800" dirty="0"/>
              <a:t>enfant sur 110 </a:t>
            </a:r>
            <a:r>
              <a:rPr lang="fr-FR" sz="1800" dirty="0" smtClean="0"/>
              <a:t>000</a:t>
            </a:r>
            <a:endParaRPr lang="fr-FR" sz="1800" dirty="0"/>
          </a:p>
          <a:p>
            <a:pPr marL="36576" indent="0">
              <a:buNone/>
            </a:pPr>
            <a:r>
              <a:rPr lang="fr-FR" sz="1800" dirty="0"/>
              <a:t>Iatrogénique * </a:t>
            </a:r>
            <a:r>
              <a:rPr lang="fr-FR" sz="1800" dirty="0" smtClean="0"/>
              <a:t>……………………………......…….... </a:t>
            </a:r>
            <a:r>
              <a:rPr lang="ga-IE" sz="1800" dirty="0" smtClean="0"/>
              <a:t>	</a:t>
            </a:r>
            <a:r>
              <a:rPr lang="fr-FR" sz="1800" dirty="0" smtClean="0"/>
              <a:t>La </a:t>
            </a:r>
            <a:r>
              <a:rPr lang="fr-FR" sz="1800" dirty="0"/>
              <a:t>fréquence est inconnue</a:t>
            </a:r>
          </a:p>
          <a:p>
            <a:pPr marL="36576" indent="0">
              <a:buNone/>
            </a:pPr>
            <a:r>
              <a:rPr lang="fr-FR" sz="1800" dirty="0"/>
              <a:t>Déficit en 5-alpha réductase</a:t>
            </a:r>
            <a:r>
              <a:rPr lang="fr-FR" sz="1800" dirty="0" smtClean="0"/>
              <a:t>…………………………. </a:t>
            </a:r>
            <a:r>
              <a:rPr lang="ga-IE" sz="1800" dirty="0" smtClean="0"/>
              <a:t>	</a:t>
            </a:r>
            <a:r>
              <a:rPr lang="fr-FR" sz="1800" dirty="0" smtClean="0"/>
              <a:t>La </a:t>
            </a:r>
            <a:r>
              <a:rPr lang="fr-FR" sz="1800" dirty="0"/>
              <a:t>fréquence est inconnue</a:t>
            </a:r>
          </a:p>
          <a:p>
            <a:pPr marL="36576" indent="0">
              <a:buNone/>
            </a:pPr>
            <a:r>
              <a:rPr lang="fr-FR" sz="1800" dirty="0"/>
              <a:t>Dysgénésie gonadique mixte </a:t>
            </a:r>
            <a:r>
              <a:rPr lang="fr-FR" sz="1800" dirty="0" smtClean="0"/>
              <a:t>……………………….. </a:t>
            </a:r>
            <a:r>
              <a:rPr lang="ga-IE" sz="1800" dirty="0" smtClean="0"/>
              <a:t>	</a:t>
            </a:r>
            <a:r>
              <a:rPr lang="fr-FR" sz="1800" dirty="0" smtClean="0"/>
              <a:t>La </a:t>
            </a:r>
            <a:r>
              <a:rPr lang="fr-FR" sz="1800" dirty="0"/>
              <a:t>fréquence est inconnue</a:t>
            </a:r>
          </a:p>
          <a:p>
            <a:pPr marL="36576" indent="0">
              <a:buNone/>
            </a:pPr>
            <a:r>
              <a:rPr lang="fr-FR" sz="1800" dirty="0"/>
              <a:t>Dysgénésie gonadique pure </a:t>
            </a:r>
            <a:r>
              <a:rPr lang="fr-FR" sz="1800" dirty="0" smtClean="0"/>
              <a:t>………………………. </a:t>
            </a:r>
            <a:r>
              <a:rPr lang="ga-IE" sz="1800" dirty="0" smtClean="0"/>
              <a:t>	</a:t>
            </a:r>
            <a:r>
              <a:rPr lang="fr-FR" sz="1800" dirty="0" smtClean="0"/>
              <a:t>1 </a:t>
            </a:r>
            <a:r>
              <a:rPr lang="fr-FR" sz="1800" dirty="0"/>
              <a:t>enfant sur 150,000</a:t>
            </a:r>
          </a:p>
          <a:p>
            <a:pPr marL="36576" indent="0">
              <a:buNone/>
            </a:pPr>
            <a:r>
              <a:rPr lang="fr-FR" sz="1800" dirty="0"/>
              <a:t>L'hypospadias </a:t>
            </a:r>
            <a:r>
              <a:rPr lang="fr-FR" sz="1800" dirty="0" smtClean="0"/>
              <a:t>……………………………………… </a:t>
            </a:r>
            <a:r>
              <a:rPr lang="ga-IE" sz="1800" dirty="0" smtClean="0"/>
              <a:t>	</a:t>
            </a:r>
            <a:r>
              <a:rPr lang="fr-FR" sz="1800" dirty="0" smtClean="0"/>
              <a:t>3 </a:t>
            </a:r>
            <a:r>
              <a:rPr lang="fr-FR" sz="1800" dirty="0"/>
              <a:t>enfants sur 1 000</a:t>
            </a:r>
          </a:p>
          <a:p>
            <a:pPr marL="36576" indent="0">
              <a:buNone/>
            </a:pPr>
            <a:r>
              <a:rPr lang="fr-FR" sz="1800" dirty="0"/>
              <a:t>Totale des personnes </a:t>
            </a:r>
            <a:r>
              <a:rPr lang="fr-FR" sz="1800" dirty="0" smtClean="0"/>
              <a:t>………………………………….</a:t>
            </a:r>
            <a:r>
              <a:rPr lang="ga-IE" sz="1800" dirty="0" smtClean="0"/>
              <a:t>	</a:t>
            </a:r>
            <a:r>
              <a:rPr lang="fr-FR" sz="1800" dirty="0" smtClean="0"/>
              <a:t>environ </a:t>
            </a:r>
            <a:r>
              <a:rPr lang="fr-FR" sz="1800" dirty="0"/>
              <a:t>1</a:t>
            </a:r>
            <a:r>
              <a:rPr lang="fr-FR" sz="1800" dirty="0" smtClean="0"/>
              <a:t>%</a:t>
            </a:r>
            <a:endParaRPr lang="ga-IE" sz="1800" dirty="0" smtClean="0"/>
          </a:p>
          <a:p>
            <a:pPr marL="36576" indent="0">
              <a:buNone/>
            </a:pPr>
            <a:endParaRPr lang="ga-IE" sz="800" dirty="0" smtClean="0"/>
          </a:p>
          <a:p>
            <a:pPr marL="36576" indent="0">
              <a:buNone/>
            </a:pPr>
            <a:r>
              <a:rPr lang="fr-FR" sz="1600" i="1" dirty="0" smtClean="0"/>
              <a:t>* </a:t>
            </a:r>
            <a:r>
              <a:rPr lang="fr-FR" sz="1600" i="1" dirty="0" err="1"/>
              <a:t>Iatorgénique</a:t>
            </a:r>
            <a:r>
              <a:rPr lang="fr-FR" sz="1600" i="1" dirty="0"/>
              <a:t> (indique que ce sont les traitements médicaux qui en sont la cause, comme </a:t>
            </a:r>
            <a:r>
              <a:rPr lang="fr-FR" sz="1600" i="1" dirty="0" smtClean="0"/>
              <a:t>la</a:t>
            </a:r>
            <a:r>
              <a:rPr lang="ga-IE" sz="1600" i="1" dirty="0" smtClean="0"/>
              <a:t> </a:t>
            </a:r>
            <a:r>
              <a:rPr lang="fr-FR" sz="1600" i="1" dirty="0" err="1" smtClean="0"/>
              <a:t>progestine</a:t>
            </a:r>
            <a:r>
              <a:rPr lang="fr-FR" sz="1600" i="1" dirty="0"/>
              <a:t>, un médicament que prenaient souvent les mères pour éviter les fausse-couches</a:t>
            </a:r>
            <a:r>
              <a:rPr lang="fr-FR" sz="1600" i="1" dirty="0" smtClean="0"/>
              <a:t>)</a:t>
            </a:r>
            <a:endParaRPr lang="fr-FR" sz="1600" i="1" dirty="0"/>
          </a:p>
        </p:txBody>
      </p:sp>
    </p:spTree>
    <p:extLst>
      <p:ext uri="{BB962C8B-B14F-4D97-AF65-F5344CB8AC3E}">
        <p14:creationId xmlns:p14="http://schemas.microsoft.com/office/powerpoint/2010/main" val="1488579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856984" cy="1143000"/>
          </a:xfrm>
        </p:spPr>
        <p:txBody>
          <a:bodyPr>
            <a:noAutofit/>
          </a:bodyPr>
          <a:lstStyle/>
          <a:p>
            <a:pPr algn="ctr"/>
            <a:r>
              <a:rPr lang="ga-IE" sz="3200" b="1" dirty="0" smtClean="0"/>
              <a:t>O</a:t>
            </a:r>
            <a:r>
              <a:rPr lang="fr-FR" sz="3200" b="1" dirty="0" err="1" smtClean="0"/>
              <a:t>rganisation</a:t>
            </a:r>
            <a:r>
              <a:rPr lang="fr-FR" sz="3200" b="1" dirty="0" smtClean="0"/>
              <a:t> </a:t>
            </a:r>
            <a:r>
              <a:rPr lang="ga-IE" sz="3200" b="1" dirty="0" smtClean="0"/>
              <a:t>I</a:t>
            </a:r>
            <a:r>
              <a:rPr lang="fr-FR" sz="3200" b="1" dirty="0" err="1" smtClean="0"/>
              <a:t>nternationale</a:t>
            </a:r>
            <a:r>
              <a:rPr lang="fr-FR" sz="3200" b="1" dirty="0" smtClean="0"/>
              <a:t> </a:t>
            </a:r>
            <a:r>
              <a:rPr lang="fr-FR" sz="3200" b="1" dirty="0"/>
              <a:t>des </a:t>
            </a:r>
            <a:r>
              <a:rPr lang="ga-IE" sz="3200" b="1" dirty="0" err="1" smtClean="0"/>
              <a:t>I</a:t>
            </a:r>
            <a:r>
              <a:rPr lang="fr-FR" sz="3200" b="1" dirty="0" err="1" smtClean="0"/>
              <a:t>ntersexes</a:t>
            </a:r>
            <a:r>
              <a:rPr lang="fr-FR" sz="3200" b="1" dirty="0" smtClean="0"/>
              <a:t> (</a:t>
            </a:r>
            <a:r>
              <a:rPr lang="fr-FR" sz="3200" b="1" dirty="0"/>
              <a:t>OII) </a:t>
            </a:r>
          </a:p>
        </p:txBody>
      </p:sp>
      <p:sp>
        <p:nvSpPr>
          <p:cNvPr id="3" name="Content Placeholder 2"/>
          <p:cNvSpPr>
            <a:spLocks noGrp="1"/>
          </p:cNvSpPr>
          <p:nvPr>
            <p:ph idx="1"/>
          </p:nvPr>
        </p:nvSpPr>
        <p:spPr>
          <a:xfrm>
            <a:off x="467544" y="1556792"/>
            <a:ext cx="7848872" cy="4464496"/>
          </a:xfrm>
        </p:spPr>
        <p:txBody>
          <a:bodyPr>
            <a:noAutofit/>
          </a:bodyPr>
          <a:lstStyle/>
          <a:p>
            <a:pPr marL="36576" indent="0" algn="just">
              <a:buNone/>
            </a:pPr>
            <a:r>
              <a:rPr lang="fr-FR" sz="2800" dirty="0" smtClean="0">
                <a:latin typeface="Garamond" pitchFamily="18" charset="0"/>
              </a:rPr>
              <a:t>«</a:t>
            </a:r>
            <a:r>
              <a:rPr lang="ga-IE" sz="2800" dirty="0">
                <a:latin typeface="Garamond" pitchFamily="18" charset="0"/>
              </a:rPr>
              <a:t> </a:t>
            </a:r>
            <a:r>
              <a:rPr lang="fr-FR" sz="2800" dirty="0" smtClean="0">
                <a:latin typeface="Garamond" pitchFamily="18" charset="0"/>
              </a:rPr>
              <a:t>L’un </a:t>
            </a:r>
            <a:r>
              <a:rPr lang="fr-FR" sz="2800" dirty="0">
                <a:latin typeface="Garamond" pitchFamily="18" charset="0"/>
              </a:rPr>
              <a:t>des grands mythes de notre culture veut que tous les enfants puissent être identifié-e-s à la naissance en tant que </a:t>
            </a:r>
            <a:r>
              <a:rPr lang="fr-FR" sz="2800" dirty="0" smtClean="0">
                <a:latin typeface="Garamond" pitchFamily="18" charset="0"/>
              </a:rPr>
              <a:t>« </a:t>
            </a:r>
            <a:r>
              <a:rPr lang="fr-FR" sz="2800" dirty="0">
                <a:latin typeface="Garamond" pitchFamily="18" charset="0"/>
              </a:rPr>
              <a:t>mâle » </a:t>
            </a:r>
            <a:r>
              <a:rPr lang="ga-IE" sz="2800" dirty="0">
                <a:latin typeface="Garamond" pitchFamily="18" charset="0"/>
              </a:rPr>
              <a:t> </a:t>
            </a:r>
            <a:r>
              <a:rPr lang="fr-FR" sz="2800" dirty="0" smtClean="0">
                <a:latin typeface="Garamond" pitchFamily="18" charset="0"/>
              </a:rPr>
              <a:t>ou </a:t>
            </a:r>
            <a:r>
              <a:rPr lang="fr-FR" sz="2800" dirty="0">
                <a:latin typeface="Garamond" pitchFamily="18" charset="0"/>
              </a:rPr>
              <a:t>« femelle » (sexe biologique), </a:t>
            </a:r>
            <a:r>
              <a:rPr lang="fr-FR" sz="2800" dirty="0" smtClean="0">
                <a:latin typeface="Garamond" pitchFamily="18" charset="0"/>
              </a:rPr>
              <a:t>qu’</a:t>
            </a:r>
            <a:r>
              <a:rPr lang="fr-FR" sz="2800" dirty="0" err="1" smtClean="0">
                <a:latin typeface="Garamond" pitchFamily="18" charset="0"/>
              </a:rPr>
              <a:t>i-elles</a:t>
            </a:r>
            <a:r>
              <a:rPr lang="fr-FR" sz="2800" dirty="0" smtClean="0">
                <a:latin typeface="Garamond" pitchFamily="18" charset="0"/>
              </a:rPr>
              <a:t> </a:t>
            </a:r>
            <a:r>
              <a:rPr lang="fr-FR" sz="2800" dirty="0">
                <a:latin typeface="Garamond" pitchFamily="18" charset="0"/>
              </a:rPr>
              <a:t>grandissent tous et toutes en faisant preuve d’un comportement </a:t>
            </a:r>
            <a:r>
              <a:rPr lang="fr-FR" sz="2800" dirty="0" smtClean="0">
                <a:latin typeface="Garamond" pitchFamily="18" charset="0"/>
              </a:rPr>
              <a:t>«</a:t>
            </a:r>
            <a:r>
              <a:rPr lang="ga-IE" sz="2800" dirty="0" smtClean="0">
                <a:latin typeface="Garamond" pitchFamily="18" charset="0"/>
              </a:rPr>
              <a:t> </a:t>
            </a:r>
            <a:r>
              <a:rPr lang="fr-FR" sz="2800" dirty="0" smtClean="0">
                <a:latin typeface="Garamond" pitchFamily="18" charset="0"/>
              </a:rPr>
              <a:t>féminin » ou</a:t>
            </a:r>
            <a:r>
              <a:rPr lang="ga-IE" sz="2800" dirty="0">
                <a:latin typeface="Garamond" pitchFamily="18" charset="0"/>
              </a:rPr>
              <a:t> </a:t>
            </a:r>
            <a:r>
              <a:rPr lang="fr-FR" sz="2800" dirty="0" smtClean="0">
                <a:latin typeface="Garamond" pitchFamily="18" charset="0"/>
              </a:rPr>
              <a:t>« masculin » (identité sexuelle), qu’</a:t>
            </a:r>
            <a:r>
              <a:rPr lang="fr-FR" sz="2800" dirty="0" err="1" smtClean="0">
                <a:latin typeface="Garamond" pitchFamily="18" charset="0"/>
              </a:rPr>
              <a:t>i-elles</a:t>
            </a:r>
            <a:r>
              <a:rPr lang="fr-FR" sz="2800" dirty="0" smtClean="0">
                <a:latin typeface="Garamond" pitchFamily="18" charset="0"/>
              </a:rPr>
              <a:t> vivent en tant que « femme » ou « homme » (rôle social) et qu’</a:t>
            </a:r>
            <a:r>
              <a:rPr lang="fr-FR" sz="2800" dirty="0" err="1" smtClean="0">
                <a:latin typeface="Garamond" pitchFamily="18" charset="0"/>
              </a:rPr>
              <a:t>i-elles</a:t>
            </a:r>
            <a:r>
              <a:rPr lang="fr-FR" sz="2800" dirty="0" smtClean="0">
                <a:latin typeface="Garamond" pitchFamily="18" charset="0"/>
              </a:rPr>
              <a:t> </a:t>
            </a:r>
            <a:r>
              <a:rPr lang="ga-IE" sz="2800" dirty="0" smtClean="0">
                <a:latin typeface="Garamond" pitchFamily="18" charset="0"/>
              </a:rPr>
              <a:t>épous</a:t>
            </a:r>
            <a:r>
              <a:rPr lang="fr-FR" sz="2800" dirty="0" err="1" smtClean="0">
                <a:latin typeface="Garamond" pitchFamily="18" charset="0"/>
              </a:rPr>
              <a:t>ent</a:t>
            </a:r>
            <a:r>
              <a:rPr lang="fr-FR" sz="2800" dirty="0" smtClean="0">
                <a:latin typeface="Garamond" pitchFamily="18" charset="0"/>
              </a:rPr>
              <a:t> une femme ou un homme (orientation affective hétérosexuelle) ; mais la réalité est toute autre</a:t>
            </a:r>
            <a:r>
              <a:rPr lang="fr-FR" sz="2400" dirty="0" smtClean="0">
                <a:latin typeface="Garamond" pitchFamily="18" charset="0"/>
              </a:rPr>
              <a:t>. »</a:t>
            </a:r>
            <a:endParaRPr lang="fr-FR" sz="2000" dirty="0">
              <a:latin typeface="Garamond" pitchFamily="18" charset="0"/>
            </a:endParaRPr>
          </a:p>
        </p:txBody>
      </p:sp>
    </p:spTree>
    <p:extLst>
      <p:ext uri="{BB962C8B-B14F-4D97-AF65-F5344CB8AC3E}">
        <p14:creationId xmlns:p14="http://schemas.microsoft.com/office/powerpoint/2010/main" val="7441185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0350" y="588636"/>
            <a:ext cx="3499842" cy="5433545"/>
          </a:xfrm>
        </p:spPr>
      </p:pic>
    </p:spTree>
    <p:extLst>
      <p:ext uri="{BB962C8B-B14F-4D97-AF65-F5344CB8AC3E}">
        <p14:creationId xmlns:p14="http://schemas.microsoft.com/office/powerpoint/2010/main" val="26567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ga-IE" dirty="0" smtClean="0"/>
              <a:t>Liens </a:t>
            </a:r>
            <a:endParaRPr lang="fr-FR" dirty="0"/>
          </a:p>
        </p:txBody>
      </p:sp>
      <p:sp>
        <p:nvSpPr>
          <p:cNvPr id="3" name="Content Placeholder 2"/>
          <p:cNvSpPr>
            <a:spLocks noGrp="1"/>
          </p:cNvSpPr>
          <p:nvPr>
            <p:ph idx="1"/>
          </p:nvPr>
        </p:nvSpPr>
        <p:spPr>
          <a:xfrm>
            <a:off x="457200" y="1484784"/>
            <a:ext cx="7467600" cy="4641379"/>
          </a:xfrm>
        </p:spPr>
        <p:txBody>
          <a:bodyPr>
            <a:normAutofit/>
          </a:bodyPr>
          <a:lstStyle/>
          <a:p>
            <a:pPr marL="36576" indent="0">
              <a:buNone/>
            </a:pPr>
            <a:endParaRPr lang="fr-FR" dirty="0"/>
          </a:p>
          <a:p>
            <a:r>
              <a:rPr lang="ga-IE" b="1" dirty="0" smtClean="0">
                <a:latin typeface="Garamond" pitchFamily="18" charset="0"/>
              </a:rPr>
              <a:t>Entretien avec</a:t>
            </a:r>
            <a:r>
              <a:rPr lang="fr-FR" b="1" dirty="0" smtClean="0">
                <a:latin typeface="Garamond" pitchFamily="18" charset="0"/>
              </a:rPr>
              <a:t> un </a:t>
            </a:r>
            <a:r>
              <a:rPr lang="fr-FR" b="1" dirty="0">
                <a:latin typeface="Garamond" pitchFamily="18" charset="0"/>
              </a:rPr>
              <a:t>hermaphrodite </a:t>
            </a:r>
            <a:r>
              <a:rPr lang="ga-IE" b="1" dirty="0" smtClean="0">
                <a:latin typeface="Garamond" pitchFamily="18" charset="0"/>
              </a:rPr>
              <a:t>actuel</a:t>
            </a:r>
            <a:r>
              <a:rPr lang="fr-FR" b="1" dirty="0" smtClean="0">
                <a:latin typeface="Garamond" pitchFamily="18" charset="0"/>
              </a:rPr>
              <a:t>: </a:t>
            </a:r>
            <a:r>
              <a:rPr lang="fr-FR" u="sng" dirty="0" smtClean="0">
                <a:latin typeface="Garamond" pitchFamily="18" charset="0"/>
                <a:hlinkClick r:id="rId2"/>
              </a:rPr>
              <a:t>http</a:t>
            </a:r>
            <a:r>
              <a:rPr lang="fr-FR" u="sng" dirty="0">
                <a:latin typeface="Garamond" pitchFamily="18" charset="0"/>
                <a:hlinkClick r:id="rId2"/>
              </a:rPr>
              <a:t>://</a:t>
            </a:r>
            <a:r>
              <a:rPr lang="fr-FR" u="sng" dirty="0" smtClean="0">
                <a:latin typeface="Garamond" pitchFamily="18" charset="0"/>
                <a:hlinkClick r:id="rId2"/>
              </a:rPr>
              <a:t>www.kewego.fr/video/iLyROoafJ65g.html</a:t>
            </a:r>
            <a:endParaRPr lang="ga-IE" dirty="0">
              <a:latin typeface="Garamond" pitchFamily="18" charset="0"/>
            </a:endParaRPr>
          </a:p>
          <a:p>
            <a:pPr marL="36576" indent="0">
              <a:buNone/>
            </a:pPr>
            <a:endParaRPr lang="fr-FR" dirty="0">
              <a:latin typeface="Garamond" pitchFamily="18" charset="0"/>
            </a:endParaRPr>
          </a:p>
          <a:p>
            <a:r>
              <a:rPr lang="fr-FR" b="1" dirty="0" smtClean="0">
                <a:latin typeface="Garamond" pitchFamily="18" charset="0"/>
              </a:rPr>
              <a:t>Reportages</a:t>
            </a:r>
            <a:r>
              <a:rPr lang="ga-IE" b="1" dirty="0" smtClean="0">
                <a:latin typeface="Garamond" pitchFamily="18" charset="0"/>
              </a:rPr>
              <a:t> sur l’hermaphrodisme:</a:t>
            </a:r>
            <a:r>
              <a:rPr lang="fr-FR" b="1" dirty="0" smtClean="0">
                <a:latin typeface="Garamond" pitchFamily="18" charset="0"/>
              </a:rPr>
              <a:t> </a:t>
            </a:r>
            <a:r>
              <a:rPr lang="fr-FR" u="sng" dirty="0" smtClean="0">
                <a:latin typeface="Garamond" pitchFamily="18" charset="0"/>
                <a:hlinkClick r:id="rId3"/>
              </a:rPr>
              <a:t>http</a:t>
            </a:r>
            <a:r>
              <a:rPr lang="fr-FR" u="sng" dirty="0">
                <a:latin typeface="Garamond" pitchFamily="18" charset="0"/>
                <a:hlinkClick r:id="rId3"/>
              </a:rPr>
              <a:t>://www.allodocteurs.fr/actualite-sante-hermaphrodisme-une-anomalie-sexuelle-123.asp?1=1&amp;IdBloc=Tout#</a:t>
            </a:r>
            <a:endParaRPr lang="fr-FR" dirty="0">
              <a:latin typeface="Garamond" pitchFamily="18" charset="0"/>
            </a:endParaRPr>
          </a:p>
          <a:p>
            <a:endParaRPr lang="fr-FR" dirty="0"/>
          </a:p>
        </p:txBody>
      </p:sp>
    </p:spTree>
    <p:extLst>
      <p:ext uri="{BB962C8B-B14F-4D97-AF65-F5344CB8AC3E}">
        <p14:creationId xmlns:p14="http://schemas.microsoft.com/office/powerpoint/2010/main" val="12159125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ga-IE" dirty="0" smtClean="0"/>
              <a:t>Syndrome de Turner</a:t>
            </a:r>
            <a:endParaRPr lang="fr-F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28018" y="1600200"/>
            <a:ext cx="4525963" cy="4525963"/>
          </a:xfrm>
        </p:spPr>
      </p:pic>
    </p:spTree>
    <p:extLst>
      <p:ext uri="{BB962C8B-B14F-4D97-AF65-F5344CB8AC3E}">
        <p14:creationId xmlns:p14="http://schemas.microsoft.com/office/powerpoint/2010/main" val="3302067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ga-IE" dirty="0" smtClean="0"/>
              <a:t>Syndrome de Klinefleter</a:t>
            </a:r>
            <a:endParaRPr lang="fr-F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9751" y="1412776"/>
            <a:ext cx="3960779" cy="4672409"/>
          </a:xfrm>
        </p:spPr>
      </p:pic>
    </p:spTree>
    <p:extLst>
      <p:ext uri="{BB962C8B-B14F-4D97-AF65-F5344CB8AC3E}">
        <p14:creationId xmlns:p14="http://schemas.microsoft.com/office/powerpoint/2010/main" val="2922159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ga-IE" dirty="0" smtClean="0"/>
              <a:t>Klinefleter XXY</a:t>
            </a:r>
            <a:endParaRPr lang="fr-F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95500" y="1824831"/>
            <a:ext cx="4191000" cy="4076700"/>
          </a:xfrm>
        </p:spPr>
      </p:pic>
    </p:spTree>
    <p:extLst>
      <p:ext uri="{BB962C8B-B14F-4D97-AF65-F5344CB8AC3E}">
        <p14:creationId xmlns:p14="http://schemas.microsoft.com/office/powerpoint/2010/main" val="38310783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ga-IE" dirty="0" smtClean="0"/>
              <a:t>Monosomie X</a:t>
            </a:r>
            <a:endParaRPr lang="fr-F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19275" y="2110581"/>
            <a:ext cx="4743450" cy="3505200"/>
          </a:xfrm>
        </p:spPr>
      </p:pic>
    </p:spTree>
    <p:extLst>
      <p:ext uri="{BB962C8B-B14F-4D97-AF65-F5344CB8AC3E}">
        <p14:creationId xmlns:p14="http://schemas.microsoft.com/office/powerpoint/2010/main" val="186023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5517232"/>
            <a:ext cx="7088575" cy="1143000"/>
          </a:xfrm>
        </p:spPr>
        <p:txBody>
          <a:bodyPr>
            <a:normAutofit fontScale="90000"/>
          </a:bodyPr>
          <a:lstStyle/>
          <a:p>
            <a:pPr marL="0" indent="0">
              <a:buNone/>
            </a:pPr>
            <a:r>
              <a:rPr lang="ga-IE" b="1" dirty="0" smtClean="0"/>
              <a:t>La vie d’Herculine/Abel Barbin</a:t>
            </a:r>
            <a:endParaRPr lang="fr-FR" b="1" dirty="0"/>
          </a:p>
        </p:txBody>
      </p:sp>
      <p:sp>
        <p:nvSpPr>
          <p:cNvPr id="3" name="Content Placeholder 2"/>
          <p:cNvSpPr>
            <a:spLocks noGrp="1"/>
          </p:cNvSpPr>
          <p:nvPr>
            <p:ph idx="1"/>
          </p:nvPr>
        </p:nvSpPr>
        <p:spPr>
          <a:xfrm>
            <a:off x="251520" y="188640"/>
            <a:ext cx="8712968" cy="5184576"/>
          </a:xfrm>
        </p:spPr>
        <p:txBody>
          <a:bodyPr>
            <a:normAutofit lnSpcReduction="10000"/>
          </a:bodyPr>
          <a:lstStyle/>
          <a:p>
            <a:endParaRPr lang="ga-IE" sz="2400" b="1" dirty="0" smtClean="0"/>
          </a:p>
          <a:p>
            <a:r>
              <a:rPr lang="fr-FR" sz="2400" b="1" dirty="0" smtClean="0"/>
              <a:t>8 </a:t>
            </a:r>
            <a:r>
              <a:rPr lang="fr-FR" sz="2400" b="1" dirty="0"/>
              <a:t>février 1838</a:t>
            </a:r>
            <a:r>
              <a:rPr lang="fr-FR" sz="2400" dirty="0"/>
              <a:t>: naissance d’Adélaïde Herculine </a:t>
            </a:r>
            <a:r>
              <a:rPr lang="fr-FR" sz="2400" dirty="0" err="1"/>
              <a:t>Barbin</a:t>
            </a:r>
            <a:r>
              <a:rPr lang="fr-FR" sz="2400" dirty="0"/>
              <a:t> à Saint-Jean d’</a:t>
            </a:r>
            <a:r>
              <a:rPr lang="fr-FR" sz="2400" dirty="0" err="1"/>
              <a:t>Angély</a:t>
            </a:r>
            <a:endParaRPr lang="fr-FR" sz="2400" dirty="0"/>
          </a:p>
          <a:p>
            <a:endParaRPr lang="fr-FR" sz="1000" dirty="0"/>
          </a:p>
          <a:p>
            <a:r>
              <a:rPr lang="fr-FR" sz="2400" b="1" dirty="0"/>
              <a:t>1845-1853: </a:t>
            </a:r>
            <a:r>
              <a:rPr lang="ga-IE" sz="2400" dirty="0" smtClean="0"/>
              <a:t>o</a:t>
            </a:r>
            <a:r>
              <a:rPr lang="fr-FR" sz="2400" dirty="0" err="1" smtClean="0"/>
              <a:t>rphelinat</a:t>
            </a:r>
            <a:r>
              <a:rPr lang="ga-IE" sz="2400" dirty="0"/>
              <a:t>,</a:t>
            </a:r>
            <a:r>
              <a:rPr lang="fr-FR" sz="2400" dirty="0" smtClean="0"/>
              <a:t> </a:t>
            </a:r>
            <a:r>
              <a:rPr lang="fr-FR" sz="2400" dirty="0"/>
              <a:t>couvent des Ursulines de </a:t>
            </a:r>
            <a:r>
              <a:rPr lang="fr-FR" sz="2400" dirty="0" err="1"/>
              <a:t>Chavagne</a:t>
            </a:r>
            <a:endParaRPr lang="fr-FR" sz="2400" dirty="0"/>
          </a:p>
          <a:p>
            <a:endParaRPr lang="fr-FR" sz="1000" dirty="0"/>
          </a:p>
          <a:p>
            <a:r>
              <a:rPr lang="fr-FR" sz="2400" b="1" dirty="0"/>
              <a:t>1856-1858: </a:t>
            </a:r>
            <a:r>
              <a:rPr lang="ga-IE" sz="2400" dirty="0" smtClean="0"/>
              <a:t>é</a:t>
            </a:r>
            <a:r>
              <a:rPr lang="fr-FR" sz="2400" dirty="0" err="1" smtClean="0"/>
              <a:t>cole</a:t>
            </a:r>
            <a:r>
              <a:rPr lang="fr-FR" sz="2400" dirty="0" smtClean="0"/>
              <a:t> </a:t>
            </a:r>
            <a:r>
              <a:rPr lang="fr-FR" sz="2400" dirty="0"/>
              <a:t>Normale d’Oléron</a:t>
            </a:r>
          </a:p>
          <a:p>
            <a:endParaRPr lang="fr-FR" sz="1000" dirty="0"/>
          </a:p>
          <a:p>
            <a:r>
              <a:rPr lang="fr-FR" sz="2400" b="1" dirty="0"/>
              <a:t>1858-1860: </a:t>
            </a:r>
            <a:r>
              <a:rPr lang="fr-FR" sz="2400" dirty="0" smtClean="0"/>
              <a:t>institutrice et adjointe de direction</a:t>
            </a:r>
            <a:endParaRPr lang="ga-IE" sz="2400" dirty="0" smtClean="0"/>
          </a:p>
          <a:p>
            <a:endParaRPr lang="fr-FR" sz="1000" dirty="0"/>
          </a:p>
          <a:p>
            <a:r>
              <a:rPr lang="fr-FR" sz="2400" b="1" dirty="0"/>
              <a:t>1860: </a:t>
            </a:r>
            <a:r>
              <a:rPr lang="fr-FR" sz="2400" dirty="0"/>
              <a:t>examen médical par le Dr </a:t>
            </a:r>
            <a:r>
              <a:rPr lang="fr-FR" sz="2400" dirty="0" err="1" smtClean="0"/>
              <a:t>Chesnet</a:t>
            </a:r>
            <a:r>
              <a:rPr lang="ga-IE" sz="2400" dirty="0"/>
              <a:t>,</a:t>
            </a:r>
            <a:r>
              <a:rPr lang="fr-FR" sz="2400" dirty="0" smtClean="0"/>
              <a:t> </a:t>
            </a:r>
            <a:r>
              <a:rPr lang="fr-FR" sz="2400" dirty="0"/>
              <a:t>changement d’état civil</a:t>
            </a:r>
          </a:p>
          <a:p>
            <a:endParaRPr lang="fr-FR" sz="1000" dirty="0"/>
          </a:p>
          <a:p>
            <a:r>
              <a:rPr lang="fr-FR" sz="2400" b="1" dirty="0" smtClean="0"/>
              <a:t>1860: </a:t>
            </a:r>
            <a:r>
              <a:rPr lang="fr-FR" sz="2400" dirty="0" smtClean="0"/>
              <a:t>Paris</a:t>
            </a:r>
          </a:p>
          <a:p>
            <a:endParaRPr lang="fr-FR" sz="1000" dirty="0"/>
          </a:p>
          <a:p>
            <a:r>
              <a:rPr lang="fr-FR" sz="2400" b="1" dirty="0" smtClean="0"/>
              <a:t>1868</a:t>
            </a:r>
            <a:r>
              <a:rPr lang="fr-FR" sz="2400" b="1" dirty="0"/>
              <a:t>: </a:t>
            </a:r>
            <a:r>
              <a:rPr lang="ga-IE" sz="2400" dirty="0"/>
              <a:t>s</a:t>
            </a:r>
            <a:r>
              <a:rPr lang="ga-IE" sz="2400" dirty="0" smtClean="0"/>
              <a:t>uicide d’</a:t>
            </a:r>
            <a:r>
              <a:rPr lang="fr-FR" sz="2400" dirty="0" smtClean="0"/>
              <a:t>Abel </a:t>
            </a:r>
            <a:r>
              <a:rPr lang="fr-FR" sz="2400" dirty="0" err="1" smtClean="0"/>
              <a:t>Barbin</a:t>
            </a:r>
            <a:endParaRPr lang="fr-FR" sz="2400" dirty="0"/>
          </a:p>
        </p:txBody>
      </p:sp>
    </p:spTree>
    <p:extLst>
      <p:ext uri="{BB962C8B-B14F-4D97-AF65-F5344CB8AC3E}">
        <p14:creationId xmlns:p14="http://schemas.microsoft.com/office/powerpoint/2010/main" val="33807797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ga-IE" dirty="0" smtClean="0"/>
              <a:t>XYY</a:t>
            </a:r>
            <a:endParaRPr lang="fr-F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000" y="2148681"/>
            <a:ext cx="4572000" cy="3429000"/>
          </a:xfrm>
        </p:spPr>
      </p:pic>
    </p:spTree>
    <p:extLst>
      <p:ext uri="{BB962C8B-B14F-4D97-AF65-F5344CB8AC3E}">
        <p14:creationId xmlns:p14="http://schemas.microsoft.com/office/powerpoint/2010/main" val="34124147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ga-IE" dirty="0" smtClean="0"/>
              <a:t>Méïose et fécondation normale</a:t>
            </a:r>
            <a:endParaRPr lang="fr-F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4082" y="1600200"/>
            <a:ext cx="3473835" cy="4525963"/>
          </a:xfrm>
        </p:spPr>
      </p:pic>
    </p:spTree>
    <p:extLst>
      <p:ext uri="{BB962C8B-B14F-4D97-AF65-F5344CB8AC3E}">
        <p14:creationId xmlns:p14="http://schemas.microsoft.com/office/powerpoint/2010/main" val="35260398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ga-IE" dirty="0" smtClean="0"/>
              <a:t>Trisomie 1</a:t>
            </a:r>
            <a:endParaRPr lang="fr-F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4082" y="1600200"/>
            <a:ext cx="3473835" cy="4525963"/>
          </a:xfrm>
        </p:spPr>
      </p:pic>
    </p:spTree>
    <p:extLst>
      <p:ext uri="{BB962C8B-B14F-4D97-AF65-F5344CB8AC3E}">
        <p14:creationId xmlns:p14="http://schemas.microsoft.com/office/powerpoint/2010/main" val="2872025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ga-IE" dirty="0" smtClean="0"/>
              <a:t>Trisomie 2</a:t>
            </a:r>
            <a:endParaRPr lang="fr-F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4082" y="1600200"/>
            <a:ext cx="3473835" cy="4525963"/>
          </a:xfrm>
        </p:spPr>
      </p:pic>
    </p:spTree>
    <p:extLst>
      <p:ext uri="{BB962C8B-B14F-4D97-AF65-F5344CB8AC3E}">
        <p14:creationId xmlns:p14="http://schemas.microsoft.com/office/powerpoint/2010/main" val="5565514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5816" y="2060848"/>
            <a:ext cx="3104638" cy="3477195"/>
          </a:xfrm>
        </p:spPr>
      </p:pic>
    </p:spTree>
    <p:extLst>
      <p:ext uri="{BB962C8B-B14F-4D97-AF65-F5344CB8AC3E}">
        <p14:creationId xmlns:p14="http://schemas.microsoft.com/office/powerpoint/2010/main" val="3157377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5517232"/>
            <a:ext cx="6512511" cy="1143000"/>
          </a:xfrm>
        </p:spPr>
        <p:txBody>
          <a:bodyPr/>
          <a:lstStyle/>
          <a:p>
            <a:pPr marL="0" indent="0" algn="r">
              <a:buNone/>
            </a:pPr>
            <a:r>
              <a:rPr lang="ga-IE" b="1" dirty="0" smtClean="0"/>
              <a:t>Le Métatexte</a:t>
            </a:r>
            <a:endParaRPr lang="fr-FR" b="1" dirty="0"/>
          </a:p>
        </p:txBody>
      </p:sp>
      <p:sp>
        <p:nvSpPr>
          <p:cNvPr id="3" name="Content Placeholder 2"/>
          <p:cNvSpPr>
            <a:spLocks noGrp="1"/>
          </p:cNvSpPr>
          <p:nvPr>
            <p:ph idx="1"/>
          </p:nvPr>
        </p:nvSpPr>
        <p:spPr>
          <a:xfrm>
            <a:off x="179512" y="-171400"/>
            <a:ext cx="8712968" cy="5904656"/>
          </a:xfrm>
        </p:spPr>
        <p:txBody>
          <a:bodyPr>
            <a:noAutofit/>
          </a:bodyPr>
          <a:lstStyle/>
          <a:p>
            <a:pPr marL="36576" indent="0">
              <a:buNone/>
            </a:pPr>
            <a:endParaRPr lang="ga-IE" sz="2000" b="1" dirty="0" smtClean="0"/>
          </a:p>
          <a:p>
            <a:r>
              <a:rPr lang="ga-IE" sz="2000" b="1" dirty="0" smtClean="0"/>
              <a:t>1868: </a:t>
            </a:r>
            <a:r>
              <a:rPr lang="ga-IE" sz="2000" dirty="0" smtClean="0"/>
              <a:t>Constat du décès, découverte du manuscrit par le </a:t>
            </a:r>
            <a:r>
              <a:rPr lang="fr-FR" sz="2000" dirty="0" smtClean="0"/>
              <a:t>Dr Régnier</a:t>
            </a:r>
            <a:endParaRPr lang="ga-IE" sz="2000" dirty="0" smtClean="0"/>
          </a:p>
          <a:p>
            <a:pPr marL="45720" indent="0">
              <a:buNone/>
            </a:pPr>
            <a:endParaRPr lang="ga-IE" sz="800" dirty="0" smtClean="0"/>
          </a:p>
          <a:p>
            <a:r>
              <a:rPr lang="fr-FR" sz="2000" b="1" dirty="0" smtClean="0"/>
              <a:t>1874</a:t>
            </a:r>
            <a:r>
              <a:rPr lang="fr-FR" sz="2000" b="1" dirty="0"/>
              <a:t>: </a:t>
            </a:r>
            <a:r>
              <a:rPr lang="ga-IE" sz="2000" dirty="0" smtClean="0"/>
              <a:t>Dr </a:t>
            </a:r>
            <a:r>
              <a:rPr lang="fr-FR" sz="2000" dirty="0" smtClean="0"/>
              <a:t>Ambroise Tardieu</a:t>
            </a:r>
            <a:r>
              <a:rPr lang="ga-IE" sz="2000" dirty="0" smtClean="0"/>
              <a:t>, </a:t>
            </a:r>
            <a:r>
              <a:rPr lang="fr-FR" sz="2000" i="1" dirty="0" smtClean="0"/>
              <a:t>Question </a:t>
            </a:r>
            <a:r>
              <a:rPr lang="fr-FR" sz="2000" i="1" dirty="0"/>
              <a:t>médico-légale de l’identité dans </a:t>
            </a:r>
            <a:r>
              <a:rPr lang="ga-IE" sz="2000" i="1" dirty="0" smtClean="0"/>
              <a:t>	   </a:t>
            </a:r>
            <a:r>
              <a:rPr lang="fr-FR" sz="2000" i="1" dirty="0" smtClean="0"/>
              <a:t>ses </a:t>
            </a:r>
            <a:r>
              <a:rPr lang="fr-FR" sz="2000" i="1" dirty="0"/>
              <a:t>rapports avec les vices de conformation des organes </a:t>
            </a:r>
            <a:r>
              <a:rPr lang="fr-FR" sz="2000" i="1" dirty="0" smtClean="0"/>
              <a:t>sexuels</a:t>
            </a:r>
            <a:endParaRPr lang="ga-IE" sz="2000" i="1" dirty="0" smtClean="0"/>
          </a:p>
          <a:p>
            <a:endParaRPr lang="fr-FR" sz="800" dirty="0"/>
          </a:p>
          <a:p>
            <a:r>
              <a:rPr lang="fr-FR" sz="2000" b="1" dirty="0"/>
              <a:t>1893: </a:t>
            </a:r>
            <a:r>
              <a:rPr lang="fr-FR" sz="2000" dirty="0" smtClean="0"/>
              <a:t>Oscar </a:t>
            </a:r>
            <a:r>
              <a:rPr lang="fr-FR" sz="2000" dirty="0" err="1" smtClean="0"/>
              <a:t>Panizza</a:t>
            </a:r>
            <a:r>
              <a:rPr lang="ga-IE" sz="2000" dirty="0" smtClean="0"/>
              <a:t>, </a:t>
            </a:r>
            <a:r>
              <a:rPr lang="fr-FR" sz="2000" i="1" dirty="0" smtClean="0"/>
              <a:t>A </a:t>
            </a:r>
            <a:r>
              <a:rPr lang="fr-FR" sz="2000" i="1" dirty="0" err="1"/>
              <a:t>scandal</a:t>
            </a:r>
            <a:r>
              <a:rPr lang="fr-FR" sz="2000" i="1" dirty="0"/>
              <a:t> </a:t>
            </a:r>
            <a:r>
              <a:rPr lang="fr-FR" sz="2000" i="1" dirty="0" err="1"/>
              <a:t>at</a:t>
            </a:r>
            <a:r>
              <a:rPr lang="fr-FR" sz="2000" i="1" dirty="0"/>
              <a:t> the </a:t>
            </a:r>
            <a:r>
              <a:rPr lang="fr-FR" sz="2000" i="1" dirty="0" smtClean="0"/>
              <a:t>convent</a:t>
            </a:r>
            <a:endParaRPr lang="ga-IE" sz="2000" b="1" dirty="0" smtClean="0"/>
          </a:p>
          <a:p>
            <a:endParaRPr lang="ga-IE" sz="800" dirty="0"/>
          </a:p>
          <a:p>
            <a:r>
              <a:rPr lang="fr-FR" sz="2000" b="1" dirty="0"/>
              <a:t>1987: </a:t>
            </a:r>
            <a:r>
              <a:rPr lang="fr-FR" sz="2000" dirty="0"/>
              <a:t>Armand </a:t>
            </a:r>
            <a:r>
              <a:rPr lang="fr-FR" sz="2000" dirty="0" err="1"/>
              <a:t>Dubarry</a:t>
            </a:r>
            <a:r>
              <a:rPr lang="fr-FR" sz="2000" dirty="0"/>
              <a:t>, </a:t>
            </a:r>
            <a:r>
              <a:rPr lang="fr-FR" sz="2000" i="1" dirty="0"/>
              <a:t>L'hermaphrodite</a:t>
            </a:r>
            <a:endParaRPr lang="ga-IE" sz="2000" i="1" dirty="0"/>
          </a:p>
          <a:p>
            <a:endParaRPr lang="ga-IE" sz="800" b="1" dirty="0" smtClean="0"/>
          </a:p>
          <a:p>
            <a:r>
              <a:rPr lang="fr-FR" sz="2000" b="1" dirty="0" smtClean="0"/>
              <a:t>1908</a:t>
            </a:r>
            <a:r>
              <a:rPr lang="fr-FR" sz="2000" b="1" dirty="0"/>
              <a:t>: </a:t>
            </a:r>
            <a:r>
              <a:rPr lang="fr-FR" sz="2000" dirty="0"/>
              <a:t>F.L. von </a:t>
            </a:r>
            <a:r>
              <a:rPr lang="fr-FR" sz="2000" dirty="0" smtClean="0"/>
              <a:t>Neugebauer</a:t>
            </a:r>
            <a:r>
              <a:rPr lang="ga-IE" sz="2000" dirty="0" smtClean="0"/>
              <a:t>, </a:t>
            </a:r>
            <a:r>
              <a:rPr lang="fr-FR" sz="2000" i="1" dirty="0" err="1"/>
              <a:t>Hermaphroditismus</a:t>
            </a:r>
            <a:r>
              <a:rPr lang="fr-FR" sz="2000" i="1" dirty="0"/>
              <a:t> </a:t>
            </a:r>
            <a:r>
              <a:rPr lang="fr-FR" sz="2000" i="1" dirty="0" err="1"/>
              <a:t>beim</a:t>
            </a:r>
            <a:r>
              <a:rPr lang="fr-FR" sz="2000" i="1" dirty="0"/>
              <a:t> </a:t>
            </a:r>
            <a:r>
              <a:rPr lang="fr-FR" sz="2000" i="1" dirty="0" err="1"/>
              <a:t>Menschen</a:t>
            </a:r>
            <a:r>
              <a:rPr lang="fr-FR" sz="2000" dirty="0" smtClean="0"/>
              <a:t>,</a:t>
            </a:r>
            <a:endParaRPr lang="ga-IE" sz="2000" dirty="0" smtClean="0"/>
          </a:p>
          <a:p>
            <a:endParaRPr lang="ga-IE" sz="800" dirty="0" smtClean="0"/>
          </a:p>
          <a:p>
            <a:r>
              <a:rPr lang="fr-FR" sz="2000" dirty="0" smtClean="0"/>
              <a:t>1978</a:t>
            </a:r>
            <a:r>
              <a:rPr lang="fr-FR" sz="2000" dirty="0"/>
              <a:t>: </a:t>
            </a:r>
            <a:r>
              <a:rPr lang="ga-IE" sz="2000" dirty="0" smtClean="0"/>
              <a:t>découverte et publication du manuscrit </a:t>
            </a:r>
            <a:r>
              <a:rPr lang="fr-FR" sz="2000" dirty="0" smtClean="0"/>
              <a:t>Michel Foucault</a:t>
            </a:r>
            <a:endParaRPr lang="ga-IE" sz="2000" dirty="0" smtClean="0"/>
          </a:p>
          <a:p>
            <a:endParaRPr lang="ga-IE" sz="800" dirty="0"/>
          </a:p>
          <a:p>
            <a:r>
              <a:rPr lang="ga-IE" sz="2000" dirty="0" smtClean="0"/>
              <a:t>1980: </a:t>
            </a:r>
            <a:r>
              <a:rPr lang="en-US" sz="2000" i="1" dirty="0" err="1"/>
              <a:t>Herculine</a:t>
            </a:r>
            <a:r>
              <a:rPr lang="en-US" sz="2000" i="1" dirty="0"/>
              <a:t> </a:t>
            </a:r>
            <a:r>
              <a:rPr lang="en-US" sz="2000" i="1" dirty="0" err="1"/>
              <a:t>Barbin</a:t>
            </a:r>
            <a:r>
              <a:rPr lang="en-US" sz="2000" i="1" dirty="0"/>
              <a:t>: Being the Recently Discovered Memoirs of a </a:t>
            </a:r>
            <a:r>
              <a:rPr lang="ga-IE" sz="2000" i="1" dirty="0" smtClean="0"/>
              <a:t>		   </a:t>
            </a:r>
            <a:r>
              <a:rPr lang="en-US" sz="2000" i="1" dirty="0" smtClean="0"/>
              <a:t>Nineteenth-century </a:t>
            </a:r>
            <a:r>
              <a:rPr lang="en-US" sz="2000" i="1" dirty="0"/>
              <a:t>French </a:t>
            </a:r>
            <a:r>
              <a:rPr lang="en-US" sz="2000" i="1" dirty="0" smtClean="0"/>
              <a:t>Hermaphrodite</a:t>
            </a:r>
            <a:r>
              <a:rPr lang="ga-IE" sz="2000" dirty="0"/>
              <a:t> </a:t>
            </a:r>
            <a:r>
              <a:rPr lang="ga-IE" sz="2000" dirty="0" smtClean="0"/>
              <a:t>(Présentation: 	 	   Foucault. Tr</a:t>
            </a:r>
            <a:r>
              <a:rPr lang="en-US" sz="2000" dirty="0" smtClean="0"/>
              <a:t>a</a:t>
            </a:r>
            <a:r>
              <a:rPr lang="ga-IE" sz="2000" dirty="0" smtClean="0"/>
              <a:t>duction:</a:t>
            </a:r>
            <a:r>
              <a:rPr lang="en-US" sz="2000" dirty="0" smtClean="0"/>
              <a:t> </a:t>
            </a:r>
            <a:r>
              <a:rPr lang="en-US" sz="2000" dirty="0"/>
              <a:t>Richard </a:t>
            </a:r>
            <a:r>
              <a:rPr lang="en-US" sz="2000" dirty="0" smtClean="0"/>
              <a:t>McDougall</a:t>
            </a:r>
            <a:r>
              <a:rPr lang="ga-IE" sz="2000" dirty="0" smtClean="0"/>
              <a:t>)</a:t>
            </a:r>
            <a:r>
              <a:rPr lang="fr-FR" sz="2000" dirty="0" smtClean="0"/>
              <a:t> </a:t>
            </a:r>
            <a:endParaRPr lang="ga-IE" sz="2000" dirty="0" smtClean="0"/>
          </a:p>
          <a:p>
            <a:endParaRPr lang="ga-IE" sz="800" dirty="0" smtClean="0"/>
          </a:p>
          <a:p>
            <a:r>
              <a:rPr lang="fr-FR" sz="2000" b="1" dirty="0"/>
              <a:t>1984: </a:t>
            </a:r>
            <a:r>
              <a:rPr lang="fr-FR" sz="2000" dirty="0"/>
              <a:t>film</a:t>
            </a:r>
            <a:r>
              <a:rPr lang="ga-IE" sz="2000" dirty="0"/>
              <a:t> </a:t>
            </a:r>
            <a:r>
              <a:rPr lang="ga-IE" sz="2000" i="1" dirty="0"/>
              <a:t>Mystère </a:t>
            </a:r>
            <a:r>
              <a:rPr lang="ga-IE" sz="2000" i="1" dirty="0" smtClean="0"/>
              <a:t>Alexina</a:t>
            </a:r>
          </a:p>
          <a:p>
            <a:endParaRPr lang="ga-IE" sz="800" i="1" dirty="0" smtClean="0"/>
          </a:p>
          <a:p>
            <a:r>
              <a:rPr lang="ga-IE" sz="2000" b="1" dirty="0" smtClean="0"/>
              <a:t>2008: </a:t>
            </a:r>
            <a:r>
              <a:rPr lang="fr-FR" sz="2000" dirty="0" smtClean="0"/>
              <a:t>Mes </a:t>
            </a:r>
            <a:r>
              <a:rPr lang="fr-FR" sz="2000" dirty="0"/>
              <a:t>souvenirs : Histoire d'</a:t>
            </a:r>
            <a:r>
              <a:rPr lang="fr-FR" sz="2000" dirty="0" err="1"/>
              <a:t>Alexina</a:t>
            </a:r>
            <a:r>
              <a:rPr lang="fr-FR" sz="2000" dirty="0"/>
              <a:t>/Abel B.</a:t>
            </a:r>
          </a:p>
          <a:p>
            <a:endParaRPr lang="fr-FR" sz="2000" dirty="0"/>
          </a:p>
        </p:txBody>
      </p:sp>
    </p:spTree>
    <p:extLst>
      <p:ext uri="{BB962C8B-B14F-4D97-AF65-F5344CB8AC3E}">
        <p14:creationId xmlns:p14="http://schemas.microsoft.com/office/powerpoint/2010/main" val="2066905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None/>
            </a:pPr>
            <a:r>
              <a:rPr lang="ga-IE" dirty="0" smtClean="0"/>
              <a:t>Hétérochromosomes</a:t>
            </a:r>
            <a:endParaRPr lang="fr-F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568" y="1700808"/>
            <a:ext cx="7518303" cy="3456384"/>
          </a:xfrm>
        </p:spPr>
      </p:pic>
      <p:sp>
        <p:nvSpPr>
          <p:cNvPr id="5" name="Title 1"/>
          <p:cNvSpPr txBox="1">
            <a:spLocks/>
          </p:cNvSpPr>
          <p:nvPr/>
        </p:nvSpPr>
        <p:spPr>
          <a:xfrm>
            <a:off x="539552" y="5517232"/>
            <a:ext cx="7992888" cy="1143000"/>
          </a:xfrm>
          <a:prstGeom prst="rect">
            <a:avLst/>
          </a:prstGeom>
        </p:spPr>
        <p:txBody>
          <a:bodyPr vert="horz" lIns="45720" rIns="45720" anchor="ctr">
            <a:normAutofit/>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r>
              <a:rPr lang="ga-IE" sz="5400" b="1" dirty="0" smtClean="0"/>
              <a:t>Homme: XY      Féminin: XX</a:t>
            </a:r>
            <a:endParaRPr lang="fr-FR" sz="5400" b="1" dirty="0"/>
          </a:p>
        </p:txBody>
      </p:sp>
    </p:spTree>
    <p:extLst>
      <p:ext uri="{BB962C8B-B14F-4D97-AF65-F5344CB8AC3E}">
        <p14:creationId xmlns:p14="http://schemas.microsoft.com/office/powerpoint/2010/main" val="1983010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600200"/>
            <a:ext cx="8496944" cy="4525963"/>
          </a:xfrm>
        </p:spPr>
        <p:txBody>
          <a:bodyPr/>
          <a:lstStyle/>
          <a:p>
            <a:pPr marL="36576" indent="0" algn="ctr">
              <a:buNone/>
            </a:pPr>
            <a:r>
              <a:rPr lang="fr-FR" b="1" dirty="0" smtClean="0"/>
              <a:t>«</a:t>
            </a:r>
            <a:r>
              <a:rPr lang="ga-IE" b="1" dirty="0" smtClean="0"/>
              <a:t> </a:t>
            </a:r>
            <a:r>
              <a:rPr lang="ga-IE" b="1" dirty="0"/>
              <a:t>L</a:t>
            </a:r>
            <a:r>
              <a:rPr lang="fr-FR" b="1" dirty="0" smtClean="0"/>
              <a:t>e </a:t>
            </a:r>
            <a:r>
              <a:rPr lang="fr-FR" b="1" dirty="0"/>
              <a:t>corps est révélateur par excellence des mentalités </a:t>
            </a:r>
            <a:r>
              <a:rPr lang="fr-FR" b="1" dirty="0" smtClean="0"/>
              <a:t>d’un</a:t>
            </a:r>
            <a:r>
              <a:rPr lang="ga-IE" b="1" dirty="0" smtClean="0"/>
              <a:t>e</a:t>
            </a:r>
            <a:r>
              <a:rPr lang="fr-FR" b="1" dirty="0" smtClean="0"/>
              <a:t> époque</a:t>
            </a:r>
            <a:r>
              <a:rPr lang="ga-IE" b="1" dirty="0" smtClean="0"/>
              <a:t> »</a:t>
            </a:r>
          </a:p>
          <a:p>
            <a:pPr marL="36576" indent="0" algn="ctr">
              <a:buNone/>
            </a:pPr>
            <a:endParaRPr lang="ga-IE" sz="2400" dirty="0" smtClean="0"/>
          </a:p>
          <a:p>
            <a:pPr marL="36576" indent="0" algn="ctr">
              <a:buNone/>
            </a:pPr>
            <a:r>
              <a:rPr lang="fr-FR" sz="2400" dirty="0" smtClean="0"/>
              <a:t>Jean </a:t>
            </a:r>
            <a:r>
              <a:rPr lang="fr-FR" sz="2400" dirty="0"/>
              <a:t>Marie </a:t>
            </a:r>
            <a:r>
              <a:rPr lang="fr-FR" sz="2400" dirty="0" err="1" smtClean="0"/>
              <a:t>Brohm</a:t>
            </a:r>
            <a:r>
              <a:rPr lang="ga-IE" sz="2400" dirty="0" smtClean="0"/>
              <a:t>, « </a:t>
            </a:r>
            <a:r>
              <a:rPr lang="fr-FR" sz="2400" dirty="0" smtClean="0"/>
              <a:t>Le </a:t>
            </a:r>
            <a:r>
              <a:rPr lang="fr-FR" sz="2400" dirty="0"/>
              <a:t>Corps, un paradigme </a:t>
            </a:r>
            <a:r>
              <a:rPr lang="fr-FR" sz="2400" dirty="0" smtClean="0"/>
              <a:t>de </a:t>
            </a:r>
            <a:r>
              <a:rPr lang="fr-FR" sz="2400" dirty="0"/>
              <a:t>la </a:t>
            </a:r>
            <a:r>
              <a:rPr lang="fr-FR" sz="2400" dirty="0" smtClean="0"/>
              <a:t>modernité</a:t>
            </a:r>
            <a:r>
              <a:rPr lang="ga-IE" sz="2400" dirty="0" smtClean="0"/>
              <a:t> »</a:t>
            </a:r>
            <a:r>
              <a:rPr lang="fr-FR" sz="2400" dirty="0" smtClean="0"/>
              <a:t>, </a:t>
            </a:r>
            <a:r>
              <a:rPr lang="ga-IE" sz="2400" dirty="0" smtClean="0"/>
              <a:t>in </a:t>
            </a:r>
            <a:r>
              <a:rPr lang="fr-FR" sz="2400" i="1" dirty="0" smtClean="0"/>
              <a:t>Actions </a:t>
            </a:r>
            <a:r>
              <a:rPr lang="fr-FR" sz="2400" i="1" dirty="0"/>
              <a:t>et Recherches Sociales </a:t>
            </a:r>
            <a:r>
              <a:rPr lang="fr-FR" sz="2400" dirty="0"/>
              <a:t>no 1; </a:t>
            </a:r>
            <a:r>
              <a:rPr lang="fr-FR" sz="2400" dirty="0" smtClean="0"/>
              <a:t>15-38 </a:t>
            </a:r>
            <a:endParaRPr lang="fr-FR" sz="2400" dirty="0"/>
          </a:p>
        </p:txBody>
      </p:sp>
    </p:spTree>
    <p:extLst>
      <p:ext uri="{BB962C8B-B14F-4D97-AF65-F5344CB8AC3E}">
        <p14:creationId xmlns:p14="http://schemas.microsoft.com/office/powerpoint/2010/main" val="3969565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66130"/>
          </a:xfrm>
        </p:spPr>
        <p:txBody>
          <a:bodyPr/>
          <a:lstStyle/>
          <a:p>
            <a:pPr algn="ctr"/>
            <a:r>
              <a:rPr lang="ga-IE" b="1" dirty="0" smtClean="0"/>
              <a:t>Pistes de </a:t>
            </a:r>
            <a:r>
              <a:rPr lang="ga-IE" b="1" dirty="0" smtClean="0"/>
              <a:t>réflexion</a:t>
            </a:r>
            <a:endParaRPr lang="fr-FR" b="1" dirty="0"/>
          </a:p>
        </p:txBody>
      </p:sp>
      <p:sp>
        <p:nvSpPr>
          <p:cNvPr id="3" name="Content Placeholder 2"/>
          <p:cNvSpPr>
            <a:spLocks noGrp="1"/>
          </p:cNvSpPr>
          <p:nvPr>
            <p:ph idx="1"/>
          </p:nvPr>
        </p:nvSpPr>
        <p:spPr>
          <a:xfrm>
            <a:off x="457200" y="1600200"/>
            <a:ext cx="7467600" cy="4997152"/>
          </a:xfrm>
        </p:spPr>
        <p:txBody>
          <a:bodyPr>
            <a:normAutofit/>
          </a:bodyPr>
          <a:lstStyle/>
          <a:p>
            <a:pPr lvl="0"/>
            <a:endParaRPr lang="ga-IE" sz="900" dirty="0" smtClean="0"/>
          </a:p>
          <a:p>
            <a:pPr lvl="0"/>
            <a:endParaRPr lang="ga-IE" sz="900" dirty="0" smtClean="0"/>
          </a:p>
          <a:p>
            <a:pPr lvl="0"/>
            <a:r>
              <a:rPr lang="fr-FR" dirty="0" smtClean="0">
                <a:solidFill>
                  <a:srgbClr val="FF0000"/>
                </a:solidFill>
              </a:rPr>
              <a:t>Les </a:t>
            </a:r>
            <a:r>
              <a:rPr lang="fr-FR" dirty="0">
                <a:solidFill>
                  <a:srgbClr val="FF0000"/>
                </a:solidFill>
              </a:rPr>
              <a:t>codes médicaux et </a:t>
            </a:r>
            <a:r>
              <a:rPr lang="fr-FR" dirty="0" smtClean="0">
                <a:solidFill>
                  <a:srgbClr val="FF0000"/>
                </a:solidFill>
              </a:rPr>
              <a:t>sociaux</a:t>
            </a:r>
            <a:r>
              <a:rPr lang="ga-IE" dirty="0" smtClean="0">
                <a:solidFill>
                  <a:srgbClr val="FF0000"/>
                </a:solidFill>
              </a:rPr>
              <a:t>, </a:t>
            </a:r>
            <a:r>
              <a:rPr lang="fr-FR" dirty="0" smtClean="0">
                <a:solidFill>
                  <a:srgbClr val="FF0000"/>
                </a:solidFill>
              </a:rPr>
              <a:t>gardiens </a:t>
            </a:r>
            <a:r>
              <a:rPr lang="fr-FR" dirty="0">
                <a:solidFill>
                  <a:srgbClr val="FF0000"/>
                </a:solidFill>
              </a:rPr>
              <a:t>de la vérité sexuelle et genrée </a:t>
            </a:r>
            <a:endParaRPr lang="ga-IE" dirty="0" smtClean="0">
              <a:solidFill>
                <a:srgbClr val="FF0000"/>
              </a:solidFill>
            </a:endParaRPr>
          </a:p>
          <a:p>
            <a:pPr lvl="0"/>
            <a:endParaRPr lang="fr-FR" sz="900" dirty="0"/>
          </a:p>
          <a:p>
            <a:pPr lvl="0"/>
            <a:r>
              <a:rPr lang="fr-FR" dirty="0" smtClean="0"/>
              <a:t>L’hermaphrodite</a:t>
            </a:r>
            <a:r>
              <a:rPr lang="ga-IE" dirty="0" smtClean="0"/>
              <a:t>,</a:t>
            </a:r>
            <a:r>
              <a:rPr lang="fr-FR" dirty="0" smtClean="0"/>
              <a:t> </a:t>
            </a:r>
            <a:r>
              <a:rPr lang="fr-FR" dirty="0"/>
              <a:t>figure en opposition à l’intelligibilité </a:t>
            </a:r>
            <a:r>
              <a:rPr lang="fr-FR" dirty="0" smtClean="0"/>
              <a:t>traditionnelle</a:t>
            </a:r>
            <a:r>
              <a:rPr lang="fr-FR" dirty="0"/>
              <a:t> </a:t>
            </a:r>
            <a:endParaRPr lang="ga-IE" dirty="0" smtClean="0"/>
          </a:p>
          <a:p>
            <a:pPr lvl="0"/>
            <a:endParaRPr lang="fr-FR" sz="900" dirty="0"/>
          </a:p>
          <a:p>
            <a:pPr lvl="0"/>
            <a:r>
              <a:rPr lang="ga-IE" dirty="0"/>
              <a:t>La réappropriation de </a:t>
            </a:r>
            <a:r>
              <a:rPr lang="fr-FR" dirty="0"/>
              <a:t>l’identité par l’écriture</a:t>
            </a:r>
            <a:r>
              <a:rPr lang="ga-IE" dirty="0"/>
              <a:t> </a:t>
            </a:r>
            <a:r>
              <a:rPr lang="ga-IE" dirty="0" smtClean="0"/>
              <a:t>personnelle</a:t>
            </a:r>
          </a:p>
          <a:p>
            <a:pPr marL="36576" indent="0">
              <a:buNone/>
            </a:pPr>
            <a:endParaRPr lang="ga-IE" sz="900" dirty="0" smtClean="0"/>
          </a:p>
          <a:p>
            <a:pPr lvl="0"/>
            <a:endParaRPr lang="fr-FR" dirty="0"/>
          </a:p>
          <a:p>
            <a:pPr lvl="0"/>
            <a:endParaRPr lang="fr-FR" dirty="0"/>
          </a:p>
          <a:p>
            <a:endParaRPr lang="fr-FR" dirty="0"/>
          </a:p>
        </p:txBody>
      </p:sp>
    </p:spTree>
    <p:extLst>
      <p:ext uri="{BB962C8B-B14F-4D97-AF65-F5344CB8AC3E}">
        <p14:creationId xmlns:p14="http://schemas.microsoft.com/office/powerpoint/2010/main" val="1319330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80615" y="1600200"/>
            <a:ext cx="3620770" cy="4525963"/>
          </a:xfrm>
        </p:spPr>
      </p:pic>
      <p:sp>
        <p:nvSpPr>
          <p:cNvPr id="5" name="Rectangle 4"/>
          <p:cNvSpPr/>
          <p:nvPr/>
        </p:nvSpPr>
        <p:spPr>
          <a:xfrm>
            <a:off x="539552" y="332656"/>
            <a:ext cx="3519040" cy="369332"/>
          </a:xfrm>
          <a:prstGeom prst="rect">
            <a:avLst/>
          </a:prstGeom>
        </p:spPr>
        <p:txBody>
          <a:bodyPr wrap="none">
            <a:spAutoFit/>
          </a:bodyPr>
          <a:lstStyle/>
          <a:p>
            <a:r>
              <a:rPr lang="ga-IE" dirty="0" smtClean="0"/>
              <a:t>L’Hermaphrodite de Nadar, 1860</a:t>
            </a:r>
            <a:endParaRPr lang="fr-FR" dirty="0"/>
          </a:p>
        </p:txBody>
      </p:sp>
    </p:spTree>
    <p:extLst>
      <p:ext uri="{BB962C8B-B14F-4D97-AF65-F5344CB8AC3E}">
        <p14:creationId xmlns:p14="http://schemas.microsoft.com/office/powerpoint/2010/main" val="2311649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0000" y="1767681"/>
            <a:ext cx="3302000" cy="4191000"/>
          </a:xfrm>
        </p:spPr>
      </p:pic>
      <p:sp>
        <p:nvSpPr>
          <p:cNvPr id="5" name="Rectangle 4"/>
          <p:cNvSpPr/>
          <p:nvPr/>
        </p:nvSpPr>
        <p:spPr>
          <a:xfrm>
            <a:off x="339736" y="372345"/>
            <a:ext cx="3519040" cy="369332"/>
          </a:xfrm>
          <a:prstGeom prst="rect">
            <a:avLst/>
          </a:prstGeom>
        </p:spPr>
        <p:txBody>
          <a:bodyPr wrap="none">
            <a:spAutoFit/>
          </a:bodyPr>
          <a:lstStyle/>
          <a:p>
            <a:r>
              <a:rPr lang="ga-IE" dirty="0"/>
              <a:t>L’Hermaphrodite de Nadar, 1860</a:t>
            </a:r>
            <a:endParaRPr lang="fr-FR" dirty="0"/>
          </a:p>
        </p:txBody>
      </p:sp>
    </p:spTree>
    <p:extLst>
      <p:ext uri="{BB962C8B-B14F-4D97-AF65-F5344CB8AC3E}">
        <p14:creationId xmlns:p14="http://schemas.microsoft.com/office/powerpoint/2010/main" val="1525635517"/>
      </p:ext>
    </p:extLst>
  </p:cSld>
  <p:clrMapOvr>
    <a:masterClrMapping/>
  </p:clrMapOvr>
</p:sld>
</file>

<file path=ppt/theme/theme1.xml><?xml version="1.0" encoding="utf-8"?>
<a:theme xmlns:a="http://schemas.openxmlformats.org/drawingml/2006/main" name="Technic">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997</TotalTime>
  <Words>938</Words>
  <Application>Microsoft Office PowerPoint</Application>
  <PresentationFormat>On-screen Show (4:3)</PresentationFormat>
  <Paragraphs>142</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Technic</vt:lpstr>
      <vt:lpstr> Les souvenirs de l’hermaphrodite Herculine Barbin (1838-1868)</vt:lpstr>
      <vt:lpstr>Saint-Jean-d’Angély</vt:lpstr>
      <vt:lpstr>La vie d’Herculine/Abel Barbin</vt:lpstr>
      <vt:lpstr>Le Métatexte</vt:lpstr>
      <vt:lpstr>Hétérochromosomes</vt:lpstr>
      <vt:lpstr>PowerPoint Presentation</vt:lpstr>
      <vt:lpstr>Pistes de réflexion</vt:lpstr>
      <vt:lpstr>PowerPoint Presentation</vt:lpstr>
      <vt:lpstr>PowerPoint Presentation</vt:lpstr>
      <vt:lpstr>PowerPoint Presentation</vt:lpstr>
      <vt:lpstr>Pistes de réflexion</vt:lpstr>
      <vt:lpstr>Pistes de réflexion</vt:lpstr>
      <vt:lpstr> Formation de l’appareil génital chez le foetus:   Stade indifférencié jusque vers la 7ème semaine</vt:lpstr>
      <vt:lpstr>PowerPoint Presentation</vt:lpstr>
      <vt:lpstr>Pistes de réflexion</vt:lpstr>
      <vt:lpstr>Pistes de réflexion</vt:lpstr>
      <vt:lpstr>Hermaphrodisme (Encyclopédie Alpha de la médecine)</vt:lpstr>
      <vt:lpstr>Hermaphrodisme (Encyclopédie Alpha de la médecine)</vt:lpstr>
      <vt:lpstr>Herculine Barbin dite Alexina B, présenté par Michel Foucault (Gallimard, 1078), p. 9</vt:lpstr>
      <vt:lpstr>Herculine Barbin dite Alexina B, présenté par Michel Foucault (Gallimard, 1078), p. 115</vt:lpstr>
      <vt:lpstr>PowerPoint Presentation</vt:lpstr>
      <vt:lpstr>Traduction d'un tableau de fréquence d’hermaphrodisme (Source : ISNA, Traduction : Curtis E. Hinkle) </vt:lpstr>
      <vt:lpstr>Organisation Internationale des Intersexes (OII) </vt:lpstr>
      <vt:lpstr>PowerPoint Presentation</vt:lpstr>
      <vt:lpstr>Liens </vt:lpstr>
      <vt:lpstr>Syndrome de Turner</vt:lpstr>
      <vt:lpstr>Syndrome de Klinefleter</vt:lpstr>
      <vt:lpstr>Klinefleter XXY</vt:lpstr>
      <vt:lpstr>Monosomie X</vt:lpstr>
      <vt:lpstr>XYY</vt:lpstr>
      <vt:lpstr>Méïose et fécondation normale</vt:lpstr>
      <vt:lpstr>Trisomie 1</vt:lpstr>
      <vt:lpstr>Trisomie 2</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Marion</dc:creator>
  <cp:lastModifiedBy>Marion</cp:lastModifiedBy>
  <cp:revision>47</cp:revision>
  <dcterms:created xsi:type="dcterms:W3CDTF">2012-12-10T18:33:53Z</dcterms:created>
  <dcterms:modified xsi:type="dcterms:W3CDTF">2012-12-13T20:14:09Z</dcterms:modified>
</cp:coreProperties>
</file>